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85" r:id="rId2"/>
    <p:sldId id="262" r:id="rId3"/>
    <p:sldId id="260" r:id="rId4"/>
    <p:sldId id="261" r:id="rId5"/>
    <p:sldId id="278" r:id="rId6"/>
    <p:sldId id="273" r:id="rId7"/>
    <p:sldId id="280" r:id="rId8"/>
    <p:sldId id="269" r:id="rId9"/>
    <p:sldId id="281" r:id="rId10"/>
    <p:sldId id="287" r:id="rId11"/>
    <p:sldId id="282" r:id="rId12"/>
    <p:sldId id="263" r:id="rId13"/>
    <p:sldId id="272" r:id="rId14"/>
    <p:sldId id="271" r:id="rId15"/>
    <p:sldId id="279" r:id="rId16"/>
    <p:sldId id="286" r:id="rId17"/>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016" autoAdjust="0"/>
  </p:normalViewPr>
  <p:slideViewPr>
    <p:cSldViewPr>
      <p:cViewPr varScale="1">
        <p:scale>
          <a:sx n="74" d="100"/>
          <a:sy n="74" d="100"/>
        </p:scale>
        <p:origin x="-2694" y="-102"/>
      </p:cViewPr>
      <p:guideLst>
        <p:guide orient="horz" pos="2160"/>
        <p:guide pos="2880"/>
      </p:guideLst>
    </p:cSldViewPr>
  </p:slideViewPr>
  <p:notesTextViewPr>
    <p:cViewPr>
      <p:scale>
        <a:sx n="1" d="1"/>
        <a:sy n="1" d="1"/>
      </p:scale>
      <p:origin x="0" y="0"/>
    </p:cViewPr>
  </p:notesTextViewPr>
  <p:sorterViewPr>
    <p:cViewPr>
      <p:scale>
        <a:sx n="100" d="100"/>
        <a:sy n="100" d="100"/>
      </p:scale>
      <p:origin x="0" y="31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143305-D808-4CEB-9F59-E44E6E4F74CD}" type="datetimeFigureOut">
              <a:rPr lang="nb-NO" smtClean="0"/>
              <a:pPr/>
              <a:t>25.09.2014</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9F1E12-CE0E-4F65-9F38-3A1691A55A24}" type="slidenum">
              <a:rPr lang="nb-NO" smtClean="0"/>
              <a:pPr/>
              <a:t>‹#›</a:t>
            </a:fld>
            <a:endParaRPr lang="nb-NO"/>
          </a:p>
        </p:txBody>
      </p:sp>
    </p:spTree>
    <p:extLst>
      <p:ext uri="{BB962C8B-B14F-4D97-AF65-F5344CB8AC3E}">
        <p14:creationId xmlns:p14="http://schemas.microsoft.com/office/powerpoint/2010/main" val="291077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800" dirty="0" smtClean="0"/>
          </a:p>
        </p:txBody>
      </p:sp>
      <p:sp>
        <p:nvSpPr>
          <p:cNvPr id="4" name="Plassholder for lysbildenummer 3"/>
          <p:cNvSpPr>
            <a:spLocks noGrp="1"/>
          </p:cNvSpPr>
          <p:nvPr>
            <p:ph type="sldNum" sz="quarter" idx="10"/>
          </p:nvPr>
        </p:nvSpPr>
        <p:spPr/>
        <p:txBody>
          <a:bodyPr/>
          <a:lstStyle/>
          <a:p>
            <a:fld id="{629F1E12-CE0E-4F65-9F38-3A1691A55A24}" type="slidenum">
              <a:rPr lang="nb-NO" smtClean="0"/>
              <a:pPr/>
              <a:t>1</a:t>
            </a:fld>
            <a:endParaRPr lang="nb-NO"/>
          </a:p>
        </p:txBody>
      </p:sp>
    </p:spTree>
    <p:extLst>
      <p:ext uri="{BB962C8B-B14F-4D97-AF65-F5344CB8AC3E}">
        <p14:creationId xmlns:p14="http://schemas.microsoft.com/office/powerpoint/2010/main" val="2667097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smtClean="0"/>
          </a:p>
          <a:p>
            <a:endParaRPr lang="nb-NO" sz="1800" dirty="0"/>
          </a:p>
        </p:txBody>
      </p:sp>
      <p:sp>
        <p:nvSpPr>
          <p:cNvPr id="4" name="Plassholder for lysbildenummer 3"/>
          <p:cNvSpPr>
            <a:spLocks noGrp="1"/>
          </p:cNvSpPr>
          <p:nvPr>
            <p:ph type="sldNum" sz="quarter" idx="10"/>
          </p:nvPr>
        </p:nvSpPr>
        <p:spPr/>
        <p:txBody>
          <a:bodyPr/>
          <a:lstStyle/>
          <a:p>
            <a:fld id="{629F1E12-CE0E-4F65-9F38-3A1691A55A24}" type="slidenum">
              <a:rPr lang="nb-NO" smtClean="0"/>
              <a:pPr/>
              <a:t>10</a:t>
            </a:fld>
            <a:endParaRPr lang="nb-NO"/>
          </a:p>
        </p:txBody>
      </p:sp>
    </p:spTree>
    <p:extLst>
      <p:ext uri="{BB962C8B-B14F-4D97-AF65-F5344CB8AC3E}">
        <p14:creationId xmlns:p14="http://schemas.microsoft.com/office/powerpoint/2010/main" val="2076334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800" dirty="0"/>
          </a:p>
        </p:txBody>
      </p:sp>
      <p:sp>
        <p:nvSpPr>
          <p:cNvPr id="4" name="Plassholder for lysbildenummer 3"/>
          <p:cNvSpPr>
            <a:spLocks noGrp="1"/>
          </p:cNvSpPr>
          <p:nvPr>
            <p:ph type="sldNum" sz="quarter" idx="10"/>
          </p:nvPr>
        </p:nvSpPr>
        <p:spPr/>
        <p:txBody>
          <a:bodyPr/>
          <a:lstStyle/>
          <a:p>
            <a:fld id="{629F1E12-CE0E-4F65-9F38-3A1691A55A24}" type="slidenum">
              <a:rPr lang="nb-NO" smtClean="0"/>
              <a:pPr/>
              <a:t>11</a:t>
            </a:fld>
            <a:endParaRPr lang="nb-NO"/>
          </a:p>
        </p:txBody>
      </p:sp>
    </p:spTree>
    <p:extLst>
      <p:ext uri="{BB962C8B-B14F-4D97-AF65-F5344CB8AC3E}">
        <p14:creationId xmlns:p14="http://schemas.microsoft.com/office/powerpoint/2010/main" val="2853740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smtClean="0"/>
          </a:p>
        </p:txBody>
      </p:sp>
      <p:sp>
        <p:nvSpPr>
          <p:cNvPr id="4" name="Plassholder for lysbildenummer 3"/>
          <p:cNvSpPr>
            <a:spLocks noGrp="1"/>
          </p:cNvSpPr>
          <p:nvPr>
            <p:ph type="sldNum" sz="quarter" idx="10"/>
          </p:nvPr>
        </p:nvSpPr>
        <p:spPr/>
        <p:txBody>
          <a:bodyPr/>
          <a:lstStyle/>
          <a:p>
            <a:fld id="{629F1E12-CE0E-4F65-9F38-3A1691A55A24}" type="slidenum">
              <a:rPr lang="nb-NO" smtClean="0"/>
              <a:pPr/>
              <a:t>12</a:t>
            </a:fld>
            <a:endParaRPr lang="nb-NO"/>
          </a:p>
        </p:txBody>
      </p:sp>
    </p:spTree>
    <p:extLst>
      <p:ext uri="{BB962C8B-B14F-4D97-AF65-F5344CB8AC3E}">
        <p14:creationId xmlns:p14="http://schemas.microsoft.com/office/powerpoint/2010/main" val="674136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629F1E12-CE0E-4F65-9F38-3A1691A55A24}" type="slidenum">
              <a:rPr lang="nb-NO" smtClean="0"/>
              <a:pPr/>
              <a:t>13</a:t>
            </a:fld>
            <a:endParaRPr lang="nb-N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latin typeface="Arial Narrow" pitchFamily="34" charset="0"/>
            </a:endParaRPr>
          </a:p>
          <a:p>
            <a:endParaRPr lang="nb-NO" sz="1800" dirty="0"/>
          </a:p>
        </p:txBody>
      </p:sp>
      <p:sp>
        <p:nvSpPr>
          <p:cNvPr id="4" name="Plassholder for lysbildenummer 3"/>
          <p:cNvSpPr>
            <a:spLocks noGrp="1"/>
          </p:cNvSpPr>
          <p:nvPr>
            <p:ph type="sldNum" sz="quarter" idx="10"/>
          </p:nvPr>
        </p:nvSpPr>
        <p:spPr/>
        <p:txBody>
          <a:bodyPr/>
          <a:lstStyle/>
          <a:p>
            <a:fld id="{629F1E12-CE0E-4F65-9F38-3A1691A55A24}" type="slidenum">
              <a:rPr lang="nb-NO" smtClean="0"/>
              <a:pPr/>
              <a:t>14</a:t>
            </a:fld>
            <a:endParaRPr lang="nb-NO"/>
          </a:p>
        </p:txBody>
      </p:sp>
    </p:spTree>
    <p:extLst>
      <p:ext uri="{BB962C8B-B14F-4D97-AF65-F5344CB8AC3E}">
        <p14:creationId xmlns:p14="http://schemas.microsoft.com/office/powerpoint/2010/main" val="545436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800" dirty="0"/>
          </a:p>
        </p:txBody>
      </p:sp>
      <p:sp>
        <p:nvSpPr>
          <p:cNvPr id="4" name="Plassholder for lysbildenummer 3"/>
          <p:cNvSpPr>
            <a:spLocks noGrp="1"/>
          </p:cNvSpPr>
          <p:nvPr>
            <p:ph type="sldNum" sz="quarter" idx="10"/>
          </p:nvPr>
        </p:nvSpPr>
        <p:spPr/>
        <p:txBody>
          <a:bodyPr/>
          <a:lstStyle/>
          <a:p>
            <a:fld id="{629F1E12-CE0E-4F65-9F38-3A1691A55A24}" type="slidenum">
              <a:rPr lang="nb-NO" smtClean="0"/>
              <a:pPr/>
              <a:t>15</a:t>
            </a:fld>
            <a:endParaRPr lang="nb-NO"/>
          </a:p>
        </p:txBody>
      </p:sp>
    </p:spTree>
    <p:extLst>
      <p:ext uri="{BB962C8B-B14F-4D97-AF65-F5344CB8AC3E}">
        <p14:creationId xmlns:p14="http://schemas.microsoft.com/office/powerpoint/2010/main" val="1838007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29F1E12-CE0E-4F65-9F38-3A1691A55A24}" type="slidenum">
              <a:rPr lang="nb-NO" smtClean="0"/>
              <a:pPr/>
              <a:t>16</a:t>
            </a:fld>
            <a:endParaRPr lang="nb-NO"/>
          </a:p>
        </p:txBody>
      </p:sp>
    </p:spTree>
    <p:extLst>
      <p:ext uri="{BB962C8B-B14F-4D97-AF65-F5344CB8AC3E}">
        <p14:creationId xmlns:p14="http://schemas.microsoft.com/office/powerpoint/2010/main" val="4200094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sz="1800" dirty="0" smtClean="0"/>
          </a:p>
          <a:p>
            <a:endParaRPr lang="nb-NO" sz="1800" dirty="0"/>
          </a:p>
        </p:txBody>
      </p:sp>
      <p:sp>
        <p:nvSpPr>
          <p:cNvPr id="4" name="Plassholder for lysbildenummer 3"/>
          <p:cNvSpPr>
            <a:spLocks noGrp="1"/>
          </p:cNvSpPr>
          <p:nvPr>
            <p:ph type="sldNum" sz="quarter" idx="10"/>
          </p:nvPr>
        </p:nvSpPr>
        <p:spPr/>
        <p:txBody>
          <a:bodyPr/>
          <a:lstStyle/>
          <a:p>
            <a:fld id="{629F1E12-CE0E-4F65-9F38-3A1691A55A24}" type="slidenum">
              <a:rPr lang="nb-NO" smtClean="0"/>
              <a:pPr/>
              <a:t>2</a:t>
            </a:fld>
            <a:endParaRPr lang="nb-NO"/>
          </a:p>
        </p:txBody>
      </p:sp>
    </p:spTree>
    <p:extLst>
      <p:ext uri="{BB962C8B-B14F-4D97-AF65-F5344CB8AC3E}">
        <p14:creationId xmlns:p14="http://schemas.microsoft.com/office/powerpoint/2010/main" val="2125587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800" dirty="0"/>
          </a:p>
        </p:txBody>
      </p:sp>
      <p:sp>
        <p:nvSpPr>
          <p:cNvPr id="4" name="Plassholder for lysbildenummer 3"/>
          <p:cNvSpPr>
            <a:spLocks noGrp="1"/>
          </p:cNvSpPr>
          <p:nvPr>
            <p:ph type="sldNum" sz="quarter" idx="10"/>
          </p:nvPr>
        </p:nvSpPr>
        <p:spPr/>
        <p:txBody>
          <a:bodyPr/>
          <a:lstStyle/>
          <a:p>
            <a:fld id="{629F1E12-CE0E-4F65-9F38-3A1691A55A24}" type="slidenum">
              <a:rPr lang="nb-NO" smtClean="0"/>
              <a:pPr/>
              <a:t>3</a:t>
            </a:fld>
            <a:endParaRPr lang="nb-NO"/>
          </a:p>
        </p:txBody>
      </p:sp>
    </p:spTree>
    <p:extLst>
      <p:ext uri="{BB962C8B-B14F-4D97-AF65-F5344CB8AC3E}">
        <p14:creationId xmlns:p14="http://schemas.microsoft.com/office/powerpoint/2010/main" val="3289568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457200" indent="-457200">
              <a:buNone/>
            </a:pPr>
            <a:endParaRPr lang="nb-NO" sz="1800" dirty="0" smtClean="0"/>
          </a:p>
          <a:p>
            <a:pPr marL="457200" indent="-457200">
              <a:buNone/>
            </a:pPr>
            <a:endParaRPr lang="nb-NO" sz="1800" dirty="0" smtClean="0"/>
          </a:p>
          <a:p>
            <a:endParaRPr lang="nb-NO" sz="1800" dirty="0"/>
          </a:p>
        </p:txBody>
      </p:sp>
      <p:sp>
        <p:nvSpPr>
          <p:cNvPr id="4" name="Plassholder for lysbildenummer 3"/>
          <p:cNvSpPr>
            <a:spLocks noGrp="1"/>
          </p:cNvSpPr>
          <p:nvPr>
            <p:ph type="sldNum" sz="quarter" idx="10"/>
          </p:nvPr>
        </p:nvSpPr>
        <p:spPr/>
        <p:txBody>
          <a:bodyPr/>
          <a:lstStyle/>
          <a:p>
            <a:fld id="{629F1E12-CE0E-4F65-9F38-3A1691A55A24}" type="slidenum">
              <a:rPr lang="nb-NO" smtClean="0"/>
              <a:pPr/>
              <a:t>4</a:t>
            </a:fld>
            <a:endParaRPr lang="nb-NO"/>
          </a:p>
        </p:txBody>
      </p:sp>
    </p:spTree>
    <p:extLst>
      <p:ext uri="{BB962C8B-B14F-4D97-AF65-F5344CB8AC3E}">
        <p14:creationId xmlns:p14="http://schemas.microsoft.com/office/powerpoint/2010/main" val="3811183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29F1E12-CE0E-4F65-9F38-3A1691A55A24}" type="slidenum">
              <a:rPr lang="nb-NO" smtClean="0"/>
              <a:pPr/>
              <a:t>5</a:t>
            </a:fld>
            <a:endParaRPr lang="nb-NO"/>
          </a:p>
        </p:txBody>
      </p:sp>
    </p:spTree>
    <p:extLst>
      <p:ext uri="{BB962C8B-B14F-4D97-AF65-F5344CB8AC3E}">
        <p14:creationId xmlns:p14="http://schemas.microsoft.com/office/powerpoint/2010/main" val="103029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sz="1800" dirty="0" err="1" smtClean="0"/>
              <a:t>Toward</a:t>
            </a:r>
            <a:r>
              <a:rPr lang="nb-NO" sz="1800" dirty="0" smtClean="0"/>
              <a:t> </a:t>
            </a:r>
            <a:r>
              <a:rPr lang="nb-NO" sz="1800" dirty="0" err="1" smtClean="0"/>
              <a:t>the</a:t>
            </a:r>
            <a:r>
              <a:rPr lang="nb-NO" sz="1800" dirty="0" smtClean="0"/>
              <a:t> </a:t>
            </a:r>
            <a:r>
              <a:rPr lang="nb-NO" sz="1800" dirty="0" err="1" smtClean="0"/>
              <a:t>background</a:t>
            </a:r>
            <a:r>
              <a:rPr lang="nb-NO" sz="1800" dirty="0" smtClean="0"/>
              <a:t> </a:t>
            </a:r>
            <a:r>
              <a:rPr lang="nb-NO" sz="1800" dirty="0" err="1" smtClean="0"/>
              <a:t>of</a:t>
            </a:r>
            <a:r>
              <a:rPr lang="nb-NO" sz="1800" dirty="0" smtClean="0"/>
              <a:t> </a:t>
            </a:r>
            <a:r>
              <a:rPr lang="nb-NO" sz="1800" dirty="0" err="1" smtClean="0"/>
              <a:t>the</a:t>
            </a:r>
            <a:r>
              <a:rPr lang="nb-NO" sz="1800" dirty="0" smtClean="0"/>
              <a:t> Nordic </a:t>
            </a:r>
            <a:r>
              <a:rPr lang="nb-NO" sz="1800" dirty="0" err="1" smtClean="0"/>
              <a:t>model</a:t>
            </a:r>
            <a:r>
              <a:rPr lang="nb-NO" sz="1800" dirty="0" smtClean="0"/>
              <a:t> and </a:t>
            </a:r>
            <a:r>
              <a:rPr lang="nb-NO" sz="1800" dirty="0" err="1" smtClean="0"/>
              <a:t>changes</a:t>
            </a:r>
            <a:r>
              <a:rPr lang="nb-NO" sz="1800" dirty="0" smtClean="0"/>
              <a:t> in </a:t>
            </a:r>
            <a:r>
              <a:rPr lang="nb-NO" sz="1800" dirty="0" err="1" smtClean="0"/>
              <a:t>Politics</a:t>
            </a:r>
            <a:r>
              <a:rPr lang="nb-NO" sz="1800" dirty="0" smtClean="0"/>
              <a:t> </a:t>
            </a:r>
            <a:r>
              <a:rPr lang="nb-NO" sz="1800" dirty="0" err="1" smtClean="0"/>
              <a:t>we</a:t>
            </a:r>
            <a:r>
              <a:rPr lang="nb-NO" sz="1800" dirty="0" smtClean="0"/>
              <a:t> </a:t>
            </a:r>
            <a:r>
              <a:rPr lang="nb-NO" sz="1800" dirty="0" err="1" smtClean="0"/>
              <a:t>are</a:t>
            </a:r>
            <a:r>
              <a:rPr lang="nb-NO" sz="1800" dirty="0" smtClean="0"/>
              <a:t> </a:t>
            </a:r>
            <a:r>
              <a:rPr lang="nb-NO" sz="1800" dirty="0" err="1" smtClean="0"/>
              <a:t>curious</a:t>
            </a:r>
            <a:r>
              <a:rPr lang="nb-NO" sz="1800" dirty="0" smtClean="0"/>
              <a:t>  to </a:t>
            </a:r>
            <a:r>
              <a:rPr lang="nb-NO" sz="1800" dirty="0" err="1" smtClean="0"/>
              <a:t>look</a:t>
            </a:r>
            <a:r>
              <a:rPr lang="nb-NO" sz="1800" dirty="0" smtClean="0"/>
              <a:t> at different </a:t>
            </a:r>
            <a:r>
              <a:rPr lang="nb-NO" sz="1800" dirty="0" err="1" smtClean="0"/>
              <a:t>discourses</a:t>
            </a:r>
            <a:r>
              <a:rPr lang="nb-NO" sz="1800" dirty="0" smtClean="0"/>
              <a:t> </a:t>
            </a:r>
            <a:r>
              <a:rPr lang="nb-NO" sz="1800" dirty="0" err="1" smtClean="0"/>
              <a:t>of</a:t>
            </a:r>
            <a:r>
              <a:rPr lang="nb-NO" sz="1800" dirty="0" smtClean="0"/>
              <a:t> democracy. To </a:t>
            </a:r>
            <a:r>
              <a:rPr lang="nb-NO" sz="1800" dirty="0" err="1" smtClean="0"/>
              <a:t>obtain</a:t>
            </a:r>
            <a:r>
              <a:rPr lang="nb-NO" sz="1800" baseline="0" dirty="0" smtClean="0"/>
              <a:t> </a:t>
            </a:r>
            <a:r>
              <a:rPr lang="nb-NO" sz="1800" dirty="0" err="1" smtClean="0"/>
              <a:t>our</a:t>
            </a:r>
            <a:r>
              <a:rPr lang="nb-NO" sz="1800" baseline="0" dirty="0" smtClean="0"/>
              <a:t> goal </a:t>
            </a:r>
            <a:r>
              <a:rPr lang="nb-NO" sz="1800" dirty="0" smtClean="0"/>
              <a:t> </a:t>
            </a:r>
            <a:r>
              <a:rPr lang="en-US" sz="1800" dirty="0" smtClean="0"/>
              <a:t>we </a:t>
            </a:r>
            <a:r>
              <a:rPr lang="en-US" sz="1800" baseline="0" dirty="0" smtClean="0"/>
              <a:t> interview</a:t>
            </a:r>
            <a:r>
              <a:rPr lang="en-US" sz="1800" dirty="0" smtClean="0"/>
              <a:t> local inhabitants  in rural areas</a:t>
            </a:r>
            <a:r>
              <a:rPr lang="en-US" sz="1800" baseline="0" dirty="0" smtClean="0"/>
              <a:t> </a:t>
            </a:r>
            <a:r>
              <a:rPr lang="en-US" sz="1800" dirty="0" smtClean="0"/>
              <a:t>to find out more of their experiences regarding the school</a:t>
            </a:r>
            <a:r>
              <a:rPr lang="en-US" sz="1800" baseline="0" dirty="0" smtClean="0"/>
              <a:t> in the local society. These findings we have analyzed using theories of </a:t>
            </a:r>
            <a:r>
              <a:rPr lang="en-US" sz="1800" baseline="0" dirty="0" err="1" smtClean="0"/>
              <a:t>Rancière</a:t>
            </a:r>
            <a:endParaRPr lang="nb-NO" sz="1800" dirty="0"/>
          </a:p>
        </p:txBody>
      </p:sp>
      <p:sp>
        <p:nvSpPr>
          <p:cNvPr id="4" name="Plassholder for lysbildenummer 3"/>
          <p:cNvSpPr>
            <a:spLocks noGrp="1"/>
          </p:cNvSpPr>
          <p:nvPr>
            <p:ph type="sldNum" sz="quarter" idx="10"/>
          </p:nvPr>
        </p:nvSpPr>
        <p:spPr/>
        <p:txBody>
          <a:bodyPr/>
          <a:lstStyle/>
          <a:p>
            <a:fld id="{629F1E12-CE0E-4F65-9F38-3A1691A55A24}" type="slidenum">
              <a:rPr lang="nb-NO" smtClean="0"/>
              <a:pPr/>
              <a:t>6</a:t>
            </a:fld>
            <a:endParaRPr lang="nb-NO"/>
          </a:p>
        </p:txBody>
      </p:sp>
    </p:spTree>
    <p:extLst>
      <p:ext uri="{BB962C8B-B14F-4D97-AF65-F5344CB8AC3E}">
        <p14:creationId xmlns:p14="http://schemas.microsoft.com/office/powerpoint/2010/main" val="1917330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800" dirty="0"/>
          </a:p>
        </p:txBody>
      </p:sp>
      <p:sp>
        <p:nvSpPr>
          <p:cNvPr id="4" name="Plassholder for lysbildenummer 3"/>
          <p:cNvSpPr>
            <a:spLocks noGrp="1"/>
          </p:cNvSpPr>
          <p:nvPr>
            <p:ph type="sldNum" sz="quarter" idx="10"/>
          </p:nvPr>
        </p:nvSpPr>
        <p:spPr/>
        <p:txBody>
          <a:bodyPr/>
          <a:lstStyle/>
          <a:p>
            <a:fld id="{629F1E12-CE0E-4F65-9F38-3A1691A55A24}" type="slidenum">
              <a:rPr lang="nb-NO" smtClean="0"/>
              <a:pPr/>
              <a:t>7</a:t>
            </a:fld>
            <a:endParaRPr lang="nb-NO"/>
          </a:p>
        </p:txBody>
      </p:sp>
    </p:spTree>
    <p:extLst>
      <p:ext uri="{BB962C8B-B14F-4D97-AF65-F5344CB8AC3E}">
        <p14:creationId xmlns:p14="http://schemas.microsoft.com/office/powerpoint/2010/main" val="2396875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p>
          <a:p>
            <a:r>
              <a:rPr lang="nb-NO" baseline="0" dirty="0" smtClean="0"/>
              <a:t> </a:t>
            </a:r>
            <a:endParaRPr lang="nb-NO" dirty="0" smtClean="0"/>
          </a:p>
          <a:p>
            <a:endParaRPr lang="nb-NO" dirty="0" smtClean="0"/>
          </a:p>
        </p:txBody>
      </p:sp>
      <p:sp>
        <p:nvSpPr>
          <p:cNvPr id="4" name="Plassholder for lysbildenummer 3"/>
          <p:cNvSpPr>
            <a:spLocks noGrp="1"/>
          </p:cNvSpPr>
          <p:nvPr>
            <p:ph type="sldNum" sz="quarter" idx="10"/>
          </p:nvPr>
        </p:nvSpPr>
        <p:spPr/>
        <p:txBody>
          <a:bodyPr/>
          <a:lstStyle/>
          <a:p>
            <a:fld id="{629F1E12-CE0E-4F65-9F38-3A1691A55A24}" type="slidenum">
              <a:rPr lang="nb-NO" smtClean="0"/>
              <a:pPr/>
              <a:t>8</a:t>
            </a:fld>
            <a:endParaRPr lang="nb-NO"/>
          </a:p>
        </p:txBody>
      </p:sp>
    </p:spTree>
    <p:extLst>
      <p:ext uri="{BB962C8B-B14F-4D97-AF65-F5344CB8AC3E}">
        <p14:creationId xmlns:p14="http://schemas.microsoft.com/office/powerpoint/2010/main" val="336073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p>
          <a:p>
            <a:endParaRPr lang="nb-NO" dirty="0" smtClean="0"/>
          </a:p>
        </p:txBody>
      </p:sp>
      <p:sp>
        <p:nvSpPr>
          <p:cNvPr id="4" name="Plassholder for lysbildenummer 3"/>
          <p:cNvSpPr>
            <a:spLocks noGrp="1"/>
          </p:cNvSpPr>
          <p:nvPr>
            <p:ph type="sldNum" sz="quarter" idx="10"/>
          </p:nvPr>
        </p:nvSpPr>
        <p:spPr/>
        <p:txBody>
          <a:bodyPr/>
          <a:lstStyle/>
          <a:p>
            <a:fld id="{629F1E12-CE0E-4F65-9F38-3A1691A55A24}" type="slidenum">
              <a:rPr lang="nb-NO" smtClean="0"/>
              <a:pPr/>
              <a:t>9</a:t>
            </a:fld>
            <a:endParaRPr lang="nb-NO"/>
          </a:p>
        </p:txBody>
      </p:sp>
    </p:spTree>
    <p:extLst>
      <p:ext uri="{BB962C8B-B14F-4D97-AF65-F5344CB8AC3E}">
        <p14:creationId xmlns:p14="http://schemas.microsoft.com/office/powerpoint/2010/main" val="1637967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B04E94BC-938B-455D-AA34-ED6890171717}" type="datetimeFigureOut">
              <a:rPr lang="nb-NO" smtClean="0"/>
              <a:pPr/>
              <a:t>25.09.2014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C879AFF-244A-4AC0-8DEB-0CB8DDC7163B}" type="slidenum">
              <a:rPr lang="nb-NO" smtClean="0"/>
              <a:pPr/>
              <a:t>‹#›</a:t>
            </a:fld>
            <a:endParaRPr lang="nb-NO"/>
          </a:p>
        </p:txBody>
      </p:sp>
    </p:spTree>
    <p:extLst>
      <p:ext uri="{BB962C8B-B14F-4D97-AF65-F5344CB8AC3E}">
        <p14:creationId xmlns:p14="http://schemas.microsoft.com/office/powerpoint/2010/main" val="249948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04E94BC-938B-455D-AA34-ED6890171717}" type="datetimeFigureOut">
              <a:rPr lang="nb-NO" smtClean="0"/>
              <a:pPr/>
              <a:t>25.09.2014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C879AFF-244A-4AC0-8DEB-0CB8DDC7163B}" type="slidenum">
              <a:rPr lang="nb-NO" smtClean="0"/>
              <a:pPr/>
              <a:t>‹#›</a:t>
            </a:fld>
            <a:endParaRPr lang="nb-NO"/>
          </a:p>
        </p:txBody>
      </p:sp>
    </p:spTree>
    <p:extLst>
      <p:ext uri="{BB962C8B-B14F-4D97-AF65-F5344CB8AC3E}">
        <p14:creationId xmlns:p14="http://schemas.microsoft.com/office/powerpoint/2010/main" val="305403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04E94BC-938B-455D-AA34-ED6890171717}" type="datetimeFigureOut">
              <a:rPr lang="nb-NO" smtClean="0"/>
              <a:pPr/>
              <a:t>25.09.2014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C879AFF-244A-4AC0-8DEB-0CB8DDC7163B}" type="slidenum">
              <a:rPr lang="nb-NO" smtClean="0"/>
              <a:pPr/>
              <a:t>‹#›</a:t>
            </a:fld>
            <a:endParaRPr lang="nb-NO"/>
          </a:p>
        </p:txBody>
      </p:sp>
    </p:spTree>
    <p:extLst>
      <p:ext uri="{BB962C8B-B14F-4D97-AF65-F5344CB8AC3E}">
        <p14:creationId xmlns:p14="http://schemas.microsoft.com/office/powerpoint/2010/main" val="3455468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04E94BC-938B-455D-AA34-ED6890171717}" type="datetimeFigureOut">
              <a:rPr lang="nb-NO" smtClean="0"/>
              <a:pPr/>
              <a:t>25.09.2014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C879AFF-244A-4AC0-8DEB-0CB8DDC7163B}" type="slidenum">
              <a:rPr lang="nb-NO" smtClean="0"/>
              <a:pPr/>
              <a:t>‹#›</a:t>
            </a:fld>
            <a:endParaRPr lang="nb-NO"/>
          </a:p>
        </p:txBody>
      </p:sp>
    </p:spTree>
    <p:extLst>
      <p:ext uri="{BB962C8B-B14F-4D97-AF65-F5344CB8AC3E}">
        <p14:creationId xmlns:p14="http://schemas.microsoft.com/office/powerpoint/2010/main" val="1731778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B04E94BC-938B-455D-AA34-ED6890171717}" type="datetimeFigureOut">
              <a:rPr lang="nb-NO" smtClean="0"/>
              <a:pPr/>
              <a:t>25.09.2014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C879AFF-244A-4AC0-8DEB-0CB8DDC7163B}" type="slidenum">
              <a:rPr lang="nb-NO" smtClean="0"/>
              <a:pPr/>
              <a:t>‹#›</a:t>
            </a:fld>
            <a:endParaRPr lang="nb-NO"/>
          </a:p>
        </p:txBody>
      </p:sp>
    </p:spTree>
    <p:extLst>
      <p:ext uri="{BB962C8B-B14F-4D97-AF65-F5344CB8AC3E}">
        <p14:creationId xmlns:p14="http://schemas.microsoft.com/office/powerpoint/2010/main" val="3560381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B04E94BC-938B-455D-AA34-ED6890171717}" type="datetimeFigureOut">
              <a:rPr lang="nb-NO" smtClean="0"/>
              <a:pPr/>
              <a:t>25.09.2014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C879AFF-244A-4AC0-8DEB-0CB8DDC7163B}" type="slidenum">
              <a:rPr lang="nb-NO" smtClean="0"/>
              <a:pPr/>
              <a:t>‹#›</a:t>
            </a:fld>
            <a:endParaRPr lang="nb-NO"/>
          </a:p>
        </p:txBody>
      </p:sp>
    </p:spTree>
    <p:extLst>
      <p:ext uri="{BB962C8B-B14F-4D97-AF65-F5344CB8AC3E}">
        <p14:creationId xmlns:p14="http://schemas.microsoft.com/office/powerpoint/2010/main" val="527504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B04E94BC-938B-455D-AA34-ED6890171717}" type="datetimeFigureOut">
              <a:rPr lang="nb-NO" smtClean="0"/>
              <a:pPr/>
              <a:t>25.09.2014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EC879AFF-244A-4AC0-8DEB-0CB8DDC7163B}" type="slidenum">
              <a:rPr lang="nb-NO" smtClean="0"/>
              <a:pPr/>
              <a:t>‹#›</a:t>
            </a:fld>
            <a:endParaRPr lang="nb-NO"/>
          </a:p>
        </p:txBody>
      </p:sp>
    </p:spTree>
    <p:extLst>
      <p:ext uri="{BB962C8B-B14F-4D97-AF65-F5344CB8AC3E}">
        <p14:creationId xmlns:p14="http://schemas.microsoft.com/office/powerpoint/2010/main" val="1186446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B04E94BC-938B-455D-AA34-ED6890171717}" type="datetimeFigureOut">
              <a:rPr lang="nb-NO" smtClean="0"/>
              <a:pPr/>
              <a:t>25.09.2014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C879AFF-244A-4AC0-8DEB-0CB8DDC7163B}" type="slidenum">
              <a:rPr lang="nb-NO" smtClean="0"/>
              <a:pPr/>
              <a:t>‹#›</a:t>
            </a:fld>
            <a:endParaRPr lang="nb-NO"/>
          </a:p>
        </p:txBody>
      </p:sp>
    </p:spTree>
    <p:extLst>
      <p:ext uri="{BB962C8B-B14F-4D97-AF65-F5344CB8AC3E}">
        <p14:creationId xmlns:p14="http://schemas.microsoft.com/office/powerpoint/2010/main" val="1555022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04E94BC-938B-455D-AA34-ED6890171717}" type="datetimeFigureOut">
              <a:rPr lang="nb-NO" smtClean="0"/>
              <a:pPr/>
              <a:t>25.09.2014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EC879AFF-244A-4AC0-8DEB-0CB8DDC7163B}" type="slidenum">
              <a:rPr lang="nb-NO" smtClean="0"/>
              <a:pPr/>
              <a:t>‹#›</a:t>
            </a:fld>
            <a:endParaRPr lang="nb-NO"/>
          </a:p>
        </p:txBody>
      </p:sp>
    </p:spTree>
    <p:extLst>
      <p:ext uri="{BB962C8B-B14F-4D97-AF65-F5344CB8AC3E}">
        <p14:creationId xmlns:p14="http://schemas.microsoft.com/office/powerpoint/2010/main" val="4159781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04E94BC-938B-455D-AA34-ED6890171717}" type="datetimeFigureOut">
              <a:rPr lang="nb-NO" smtClean="0"/>
              <a:pPr/>
              <a:t>25.09.2014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C879AFF-244A-4AC0-8DEB-0CB8DDC7163B}" type="slidenum">
              <a:rPr lang="nb-NO" smtClean="0"/>
              <a:pPr/>
              <a:t>‹#›</a:t>
            </a:fld>
            <a:endParaRPr lang="nb-NO"/>
          </a:p>
        </p:txBody>
      </p:sp>
    </p:spTree>
    <p:extLst>
      <p:ext uri="{BB962C8B-B14F-4D97-AF65-F5344CB8AC3E}">
        <p14:creationId xmlns:p14="http://schemas.microsoft.com/office/powerpoint/2010/main" val="2908646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04E94BC-938B-455D-AA34-ED6890171717}" type="datetimeFigureOut">
              <a:rPr lang="nb-NO" smtClean="0"/>
              <a:pPr/>
              <a:t>25.09.2014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C879AFF-244A-4AC0-8DEB-0CB8DDC7163B}" type="slidenum">
              <a:rPr lang="nb-NO" smtClean="0"/>
              <a:pPr/>
              <a:t>‹#›</a:t>
            </a:fld>
            <a:endParaRPr lang="nb-NO"/>
          </a:p>
        </p:txBody>
      </p:sp>
    </p:spTree>
    <p:extLst>
      <p:ext uri="{BB962C8B-B14F-4D97-AF65-F5344CB8AC3E}">
        <p14:creationId xmlns:p14="http://schemas.microsoft.com/office/powerpoint/2010/main" val="1807591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E94BC-938B-455D-AA34-ED6890171717}" type="datetimeFigureOut">
              <a:rPr lang="nb-NO" smtClean="0"/>
              <a:pPr/>
              <a:t>25.09.2014</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9AFF-244A-4AC0-8DEB-0CB8DDC7163B}" type="slidenum">
              <a:rPr lang="nb-NO" smtClean="0"/>
              <a:pPr/>
              <a:t>‹#›</a:t>
            </a:fld>
            <a:endParaRPr lang="nb-NO"/>
          </a:p>
        </p:txBody>
      </p:sp>
    </p:spTree>
    <p:extLst>
      <p:ext uri="{BB962C8B-B14F-4D97-AF65-F5344CB8AC3E}">
        <p14:creationId xmlns:p14="http://schemas.microsoft.com/office/powerpoint/2010/main" val="5287634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21442" r="21442"/>
          <a:stretch>
            <a:fillRect/>
          </a:stretch>
        </p:blipFill>
        <p:spPr>
          <a:xfrm>
            <a:off x="107504" y="188640"/>
            <a:ext cx="8784976" cy="4104456"/>
          </a:xfrm>
        </p:spPr>
      </p:pic>
      <p:sp>
        <p:nvSpPr>
          <p:cNvPr id="2" name="Tittel 1"/>
          <p:cNvSpPr>
            <a:spLocks noGrp="1"/>
          </p:cNvSpPr>
          <p:nvPr>
            <p:ph type="title"/>
          </p:nvPr>
        </p:nvSpPr>
        <p:spPr>
          <a:xfrm>
            <a:off x="683568" y="116632"/>
            <a:ext cx="7272808" cy="1584176"/>
          </a:xfrm>
        </p:spPr>
        <p:txBody>
          <a:bodyPr>
            <a:normAutofit/>
          </a:bodyPr>
          <a:lstStyle/>
          <a:p>
            <a:r>
              <a:rPr lang="en-US" sz="4000" i="1" dirty="0"/>
              <a:t>D</a:t>
            </a:r>
            <a:r>
              <a:rPr lang="en-US" sz="4000" i="1" dirty="0" smtClean="0"/>
              <a:t>emocracy and equity </a:t>
            </a:r>
            <a:r>
              <a:rPr lang="en-US" sz="4000" i="1" dirty="0"/>
              <a:t>– the local community in the school</a:t>
            </a:r>
          </a:p>
        </p:txBody>
      </p:sp>
      <p:sp>
        <p:nvSpPr>
          <p:cNvPr id="3" name="Undertittel 2"/>
          <p:cNvSpPr>
            <a:spLocks noGrp="1"/>
          </p:cNvSpPr>
          <p:nvPr>
            <p:ph type="body" sz="half" idx="2"/>
          </p:nvPr>
        </p:nvSpPr>
        <p:spPr>
          <a:xfrm>
            <a:off x="1792288" y="4509120"/>
            <a:ext cx="5486400" cy="1663080"/>
          </a:xfrm>
        </p:spPr>
        <p:txBody>
          <a:bodyPr>
            <a:normAutofit fontScale="40000" lnSpcReduction="20000"/>
          </a:bodyPr>
          <a:lstStyle/>
          <a:p>
            <a:pPr algn="ctr"/>
            <a:r>
              <a:rPr lang="nb-NO" sz="3600" dirty="0" smtClean="0"/>
              <a:t>Ragnhild Liland og Agneta Knutas</a:t>
            </a:r>
          </a:p>
          <a:p>
            <a:pPr algn="ctr"/>
            <a:r>
              <a:rPr lang="nb-NO" sz="3600" dirty="0" smtClean="0"/>
              <a:t>NTNU, Program for lærerutdanning</a:t>
            </a:r>
          </a:p>
          <a:p>
            <a:endParaRPr lang="nb-NO" sz="3600" dirty="0" smtClean="0"/>
          </a:p>
          <a:p>
            <a:pPr lvl="1">
              <a:buFont typeface="Arial" panose="020B0604020202020204" pitchFamily="34" charset="0"/>
              <a:buChar char="•"/>
            </a:pPr>
            <a:r>
              <a:rPr lang="en-US" sz="3600" i="1" dirty="0"/>
              <a:t>The school is the glue in the local society together with the church, the food store and the sports club, but the school is the most important of these. A village requires a school – if not the village is nothing more than a bedroom community. </a:t>
            </a:r>
            <a:r>
              <a:rPr lang="en-US" sz="3600" dirty="0" smtClean="0"/>
              <a:t>(</a:t>
            </a:r>
            <a:r>
              <a:rPr lang="en-US" sz="3600" dirty="0"/>
              <a:t>Women, grandmother)</a:t>
            </a:r>
          </a:p>
          <a:p>
            <a:pPr lvl="1" algn="just"/>
            <a:endParaRPr lang="nb-NO" sz="2000" dirty="0"/>
          </a:p>
          <a:p>
            <a:endParaRPr lang="nb-NO" dirty="0"/>
          </a:p>
        </p:txBody>
      </p:sp>
    </p:spTree>
    <p:extLst>
      <p:ext uri="{BB962C8B-B14F-4D97-AF65-F5344CB8AC3E}">
        <p14:creationId xmlns:p14="http://schemas.microsoft.com/office/powerpoint/2010/main" val="575774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The </a:t>
            </a:r>
            <a:r>
              <a:rPr lang="nb-NO" dirty="0" err="1" smtClean="0"/>
              <a:t>hearth</a:t>
            </a:r>
            <a:r>
              <a:rPr lang="nb-NO" dirty="0" smtClean="0"/>
              <a:t> </a:t>
            </a:r>
            <a:r>
              <a:rPr lang="nb-NO" dirty="0" err="1" smtClean="0"/>
              <a:t>of</a:t>
            </a:r>
            <a:r>
              <a:rPr lang="nb-NO" dirty="0" smtClean="0"/>
              <a:t> </a:t>
            </a:r>
            <a:r>
              <a:rPr lang="nb-NO" dirty="0" err="1" smtClean="0"/>
              <a:t>the</a:t>
            </a:r>
            <a:r>
              <a:rPr lang="nb-NO" dirty="0" smtClean="0"/>
              <a:t> </a:t>
            </a:r>
            <a:r>
              <a:rPr lang="nb-NO" dirty="0" err="1" smtClean="0"/>
              <a:t>hub</a:t>
            </a:r>
            <a:endParaRPr lang="nb-NO" dirty="0"/>
          </a:p>
        </p:txBody>
      </p:sp>
      <p:pic>
        <p:nvPicPr>
          <p:cNvPr id="4" name="Plassholder for inn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7528" y="1556792"/>
            <a:ext cx="6788944" cy="4525963"/>
          </a:xfrm>
        </p:spPr>
      </p:pic>
      <p:sp>
        <p:nvSpPr>
          <p:cNvPr id="5" name="Rektangel 4"/>
          <p:cNvSpPr/>
          <p:nvPr/>
        </p:nvSpPr>
        <p:spPr>
          <a:xfrm>
            <a:off x="1331640" y="1859340"/>
            <a:ext cx="6480720" cy="4247317"/>
          </a:xfrm>
          <a:prstGeom prst="rect">
            <a:avLst/>
          </a:prstGeom>
        </p:spPr>
        <p:txBody>
          <a:bodyPr wrap="square">
            <a:spAutoFit/>
          </a:bodyPr>
          <a:lstStyle/>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The politicians are breaking our society apart when they are transferring the lower secondary school from our village to the municipality center. The politician (of the municipality) interrupts the local way of life. The children are spending their time on the bus instead of participating in the afterschool activities offered by the local society such as the sports club, the hunting-  and fishing club. The children have no strength left to participate in these activities (Man, 45 years)</a:t>
            </a:r>
            <a:endParaRPr lang="en-US" dirty="0">
              <a:solidFill>
                <a:schemeClr val="bg1"/>
              </a:solidFill>
            </a:endParaRPr>
          </a:p>
        </p:txBody>
      </p:sp>
    </p:spTree>
    <p:extLst>
      <p:ext uri="{BB962C8B-B14F-4D97-AF65-F5344CB8AC3E}">
        <p14:creationId xmlns:p14="http://schemas.microsoft.com/office/powerpoint/2010/main" val="2500791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5536" y="260648"/>
            <a:ext cx="8229600" cy="432048"/>
          </a:xfrm>
        </p:spPr>
        <p:txBody>
          <a:bodyPr>
            <a:normAutofit fontScale="90000"/>
          </a:bodyPr>
          <a:lstStyle/>
          <a:p>
            <a:r>
              <a:rPr lang="nb-NO" dirty="0" err="1" smtClean="0"/>
              <a:t>Take</a:t>
            </a:r>
            <a:r>
              <a:rPr lang="nb-NO" dirty="0" smtClean="0"/>
              <a:t> </a:t>
            </a:r>
            <a:r>
              <a:rPr lang="nb-NO" dirty="0" err="1" smtClean="0"/>
              <a:t>the</a:t>
            </a:r>
            <a:r>
              <a:rPr lang="nb-NO" dirty="0" smtClean="0"/>
              <a:t> </a:t>
            </a:r>
            <a:r>
              <a:rPr lang="nb-NO" dirty="0" err="1" smtClean="0"/>
              <a:t>highway</a:t>
            </a:r>
            <a:endParaRPr lang="nb-NO"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79512" y="1052736"/>
            <a:ext cx="8784976" cy="580526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86302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0"/>
            <a:ext cx="8964488" cy="692696"/>
          </a:xfrm>
        </p:spPr>
        <p:txBody>
          <a:bodyPr>
            <a:normAutofit fontScale="90000"/>
          </a:bodyPr>
          <a:lstStyle/>
          <a:p>
            <a:r>
              <a:rPr lang="nb-NO" dirty="0" err="1" smtClean="0"/>
              <a:t>Result</a:t>
            </a:r>
            <a:r>
              <a:rPr lang="nb-NO" dirty="0" smtClean="0"/>
              <a:t> </a:t>
            </a:r>
            <a:r>
              <a:rPr lang="nb-NO" dirty="0" err="1" smtClean="0"/>
              <a:t>continued</a:t>
            </a:r>
            <a:endParaRPr lang="nb-NO" dirty="0"/>
          </a:p>
        </p:txBody>
      </p:sp>
      <p:sp>
        <p:nvSpPr>
          <p:cNvPr id="3" name="Plassholder for innhold 2"/>
          <p:cNvSpPr>
            <a:spLocks noGrp="1"/>
          </p:cNvSpPr>
          <p:nvPr>
            <p:ph idx="1"/>
          </p:nvPr>
        </p:nvSpPr>
        <p:spPr>
          <a:xfrm>
            <a:off x="0" y="764704"/>
            <a:ext cx="9036496" cy="5976664"/>
          </a:xfrm>
        </p:spPr>
        <p:txBody>
          <a:bodyPr>
            <a:normAutofit lnSpcReduction="10000"/>
          </a:bodyPr>
          <a:lstStyle/>
          <a:p>
            <a:pPr lvl="1" algn="ctr">
              <a:buNone/>
            </a:pPr>
            <a:r>
              <a:rPr lang="en-US" b="1" dirty="0" smtClean="0"/>
              <a:t>“Take </a:t>
            </a:r>
            <a:r>
              <a:rPr lang="en-US" b="1" dirty="0"/>
              <a:t>the H</a:t>
            </a:r>
            <a:r>
              <a:rPr lang="en-US" b="1" dirty="0" smtClean="0"/>
              <a:t>ighway” </a:t>
            </a:r>
            <a:r>
              <a:rPr lang="en-US" sz="1700" b="1" dirty="0" smtClean="0"/>
              <a:t>(School B)</a:t>
            </a:r>
            <a:endParaRPr lang="en-US" sz="1700" i="1" dirty="0"/>
          </a:p>
          <a:p>
            <a:pPr lvl="1" algn="just">
              <a:buFont typeface="Arial" panose="020B0604020202020204" pitchFamily="34" charset="0"/>
              <a:buChar char="•"/>
            </a:pPr>
            <a:r>
              <a:rPr lang="en-US" sz="2400" i="1" dirty="0"/>
              <a:t>T</a:t>
            </a:r>
            <a:r>
              <a:rPr lang="en-US" sz="2400" i="1" dirty="0" smtClean="0"/>
              <a:t>he </a:t>
            </a:r>
            <a:r>
              <a:rPr lang="en-US" sz="2400" i="1" dirty="0"/>
              <a:t>roads in this area are not straight, but winding up and down the </a:t>
            </a:r>
            <a:r>
              <a:rPr lang="en-US" sz="2400" i="1" dirty="0" smtClean="0"/>
              <a:t>mountains. </a:t>
            </a:r>
            <a:r>
              <a:rPr lang="en-US" sz="2400" i="1" dirty="0"/>
              <a:t>The </a:t>
            </a:r>
            <a:r>
              <a:rPr lang="en-US" sz="2400" i="1" dirty="0" smtClean="0"/>
              <a:t>bus driver </a:t>
            </a:r>
            <a:r>
              <a:rPr lang="en-US" sz="2400" i="1" dirty="0"/>
              <a:t>transports our children with everybody’s life at stake. It ought to be forbidden to transport children under these conditions! </a:t>
            </a:r>
            <a:r>
              <a:rPr lang="en-US" sz="2400" i="1" dirty="0" smtClean="0"/>
              <a:t>A </a:t>
            </a:r>
            <a:r>
              <a:rPr lang="en-US" sz="2400" i="1" dirty="0"/>
              <a:t>couple of years ago when the politicians started their campaign to transfer the lower secondary children to the municipality school the mayor and the chief (head) of the community board came to our village to brief us on the </a:t>
            </a:r>
            <a:r>
              <a:rPr lang="en-US" sz="2400" i="1" dirty="0" smtClean="0"/>
              <a:t>dramatic </a:t>
            </a:r>
            <a:r>
              <a:rPr lang="en-US" sz="2400" i="1" dirty="0"/>
              <a:t>numbers of the </a:t>
            </a:r>
            <a:r>
              <a:rPr lang="en-US" sz="2400" i="1" dirty="0" smtClean="0"/>
              <a:t>economy </a:t>
            </a:r>
            <a:r>
              <a:rPr lang="en-US" sz="2400" i="1" dirty="0"/>
              <a:t>to convince us the urgent need of transferring our children. Two shivering men arrived (too late) for the meeting after a horrifying ride up the mountain on slippery roads. When </a:t>
            </a:r>
            <a:r>
              <a:rPr lang="en-US" sz="2400" i="1" dirty="0" smtClean="0"/>
              <a:t>they </a:t>
            </a:r>
            <a:r>
              <a:rPr lang="en-US" sz="2400" i="1" dirty="0"/>
              <a:t>where to part they asked us what would be most shrewd way to come back down </a:t>
            </a:r>
            <a:r>
              <a:rPr lang="en-US" sz="2400" i="1" dirty="0" smtClean="0"/>
              <a:t>the </a:t>
            </a:r>
            <a:r>
              <a:rPr lang="en-US" sz="2400" i="1" dirty="0"/>
              <a:t>hill. “Take the same road as the bus commuting the children we answered”. These are well-educated intelligent people whom were scared to drive down the mountain one night – the same road that they argue we are to send our children every day. </a:t>
            </a:r>
            <a:r>
              <a:rPr lang="en-US" sz="2400" i="1" dirty="0" smtClean="0"/>
              <a:t>(Man 50 years)</a:t>
            </a:r>
            <a:endParaRPr lang="nb-NO" sz="2400" dirty="0"/>
          </a:p>
          <a:p>
            <a:pPr algn="just"/>
            <a:endParaRPr lang="nb-NO" sz="1600" dirty="0" smtClean="0"/>
          </a:p>
          <a:p>
            <a:pPr algn="just"/>
            <a:endParaRPr lang="nb-NO" dirty="0"/>
          </a:p>
        </p:txBody>
      </p:sp>
    </p:spTree>
    <p:extLst>
      <p:ext uri="{BB962C8B-B14F-4D97-AF65-F5344CB8AC3E}">
        <p14:creationId xmlns:p14="http://schemas.microsoft.com/office/powerpoint/2010/main" val="1036449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0"/>
            <a:ext cx="9144000" cy="908720"/>
          </a:xfrm>
        </p:spPr>
        <p:txBody>
          <a:bodyPr/>
          <a:lstStyle/>
          <a:p>
            <a:r>
              <a:rPr lang="nb-NO" dirty="0" err="1" smtClean="0"/>
              <a:t>Result</a:t>
            </a:r>
            <a:r>
              <a:rPr lang="nb-NO" dirty="0" smtClean="0"/>
              <a:t> </a:t>
            </a:r>
            <a:r>
              <a:rPr lang="nb-NO" dirty="0" err="1" smtClean="0"/>
              <a:t>continued</a:t>
            </a:r>
            <a:endParaRPr lang="nb-NO" dirty="0"/>
          </a:p>
        </p:txBody>
      </p:sp>
      <p:sp>
        <p:nvSpPr>
          <p:cNvPr id="3" name="Plassholder for innhold 2"/>
          <p:cNvSpPr>
            <a:spLocks noGrp="1"/>
          </p:cNvSpPr>
          <p:nvPr>
            <p:ph idx="1"/>
          </p:nvPr>
        </p:nvSpPr>
        <p:spPr>
          <a:xfrm>
            <a:off x="0" y="980728"/>
            <a:ext cx="8964488" cy="5760640"/>
          </a:xfrm>
        </p:spPr>
        <p:txBody>
          <a:bodyPr>
            <a:normAutofit/>
          </a:bodyPr>
          <a:lstStyle/>
          <a:p>
            <a:pPr algn="ctr"/>
            <a:r>
              <a:rPr lang="en-US" sz="3300" b="1" dirty="0" smtClean="0"/>
              <a:t>“Untidy Processes”</a:t>
            </a:r>
            <a:r>
              <a:rPr lang="en-US" sz="2400" b="1" dirty="0" smtClean="0"/>
              <a:t> (School C)</a:t>
            </a:r>
          </a:p>
          <a:p>
            <a:pPr lvl="1" algn="just">
              <a:buFont typeface="Arial" panose="020B0604020202020204" pitchFamily="34" charset="0"/>
              <a:buChar char="•"/>
            </a:pPr>
            <a:r>
              <a:rPr lang="en-US" sz="2400" i="1" dirty="0" smtClean="0"/>
              <a:t>The </a:t>
            </a:r>
            <a:r>
              <a:rPr lang="en-US" sz="2400" i="1" dirty="0"/>
              <a:t>municipality wanted to close down our school. First of all we refused to accept the closing. We – the parents sent a letter to the municipality and applied to start a Montessori school</a:t>
            </a:r>
            <a:r>
              <a:rPr lang="en-US" sz="2400" i="1" dirty="0" smtClean="0"/>
              <a:t>. We </a:t>
            </a:r>
            <a:r>
              <a:rPr lang="en-US" sz="2400" i="1" dirty="0"/>
              <a:t>were exposed to serious lobbying behind our back. The municipality sent correspondence to the government without including us in the process – it was our application and we ought to have received </a:t>
            </a:r>
            <a:r>
              <a:rPr lang="en-US" sz="2400" i="1" dirty="0" smtClean="0"/>
              <a:t>copy, weren`t we? </a:t>
            </a:r>
            <a:r>
              <a:rPr lang="en-US" sz="2400" i="1" dirty="0"/>
              <a:t>They withheld us the right to respond and </a:t>
            </a:r>
            <a:r>
              <a:rPr lang="en-US" sz="2400" i="1" dirty="0" smtClean="0"/>
              <a:t>argue </a:t>
            </a:r>
            <a:r>
              <a:rPr lang="en-US" sz="2400" i="1" dirty="0"/>
              <a:t>our </a:t>
            </a:r>
            <a:r>
              <a:rPr lang="en-US" sz="2400" i="1" dirty="0" smtClean="0"/>
              <a:t>cause. We </a:t>
            </a:r>
            <a:r>
              <a:rPr lang="en-US" sz="2400" i="1" dirty="0"/>
              <a:t>got the message quite clearly worded from some representatives from the </a:t>
            </a:r>
            <a:r>
              <a:rPr lang="en-US" sz="2400" i="1" dirty="0" smtClean="0"/>
              <a:t>municipality;  “if you </a:t>
            </a:r>
            <a:r>
              <a:rPr lang="en-US" sz="2400" i="1" dirty="0"/>
              <a:t>keep arguing it will have </a:t>
            </a:r>
            <a:r>
              <a:rPr lang="en-US" sz="2400" i="1" dirty="0" smtClean="0"/>
              <a:t>consequences” We found </a:t>
            </a:r>
            <a:r>
              <a:rPr lang="en-US" sz="2400" i="1" dirty="0"/>
              <a:t>it pretty harsh coming from the </a:t>
            </a:r>
            <a:r>
              <a:rPr lang="en-US" sz="2400" i="1" dirty="0" smtClean="0"/>
              <a:t>politicians! (Women</a:t>
            </a:r>
            <a:r>
              <a:rPr lang="en-US" sz="2400" i="1" dirty="0"/>
              <a:t>, 30 years) </a:t>
            </a:r>
            <a:r>
              <a:rPr lang="en-US" sz="2400" dirty="0"/>
              <a:t> </a:t>
            </a:r>
            <a:endParaRPr lang="nb-NO" sz="2400" dirty="0"/>
          </a:p>
          <a:p>
            <a:pPr algn="just"/>
            <a:endParaRPr lang="nb-NO" sz="2400" dirty="0" smtClean="0"/>
          </a:p>
          <a:p>
            <a:pPr algn="just"/>
            <a:endParaRPr lang="nb-NO" sz="2400" dirty="0"/>
          </a:p>
        </p:txBody>
      </p:sp>
    </p:spTree>
    <p:extLst>
      <p:ext uri="{BB962C8B-B14F-4D97-AF65-F5344CB8AC3E}">
        <p14:creationId xmlns:p14="http://schemas.microsoft.com/office/powerpoint/2010/main" val="3979860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88640"/>
            <a:ext cx="8147248" cy="504056"/>
          </a:xfrm>
        </p:spPr>
        <p:txBody>
          <a:bodyPr>
            <a:normAutofit fontScale="90000"/>
          </a:bodyPr>
          <a:lstStyle/>
          <a:p>
            <a:r>
              <a:rPr lang="nb-NO" dirty="0" err="1" smtClean="0"/>
              <a:t>Discussion</a:t>
            </a:r>
            <a:endParaRPr lang="nb-NO" dirty="0"/>
          </a:p>
        </p:txBody>
      </p:sp>
      <p:sp>
        <p:nvSpPr>
          <p:cNvPr id="3" name="Plassholder for innhold 2"/>
          <p:cNvSpPr>
            <a:spLocks noGrp="1"/>
          </p:cNvSpPr>
          <p:nvPr>
            <p:ph idx="1"/>
          </p:nvPr>
        </p:nvSpPr>
        <p:spPr>
          <a:xfrm>
            <a:off x="251520" y="764704"/>
            <a:ext cx="8712968" cy="5976664"/>
          </a:xfrm>
        </p:spPr>
        <p:txBody>
          <a:bodyPr>
            <a:normAutofit/>
          </a:bodyPr>
          <a:lstStyle/>
          <a:p>
            <a:r>
              <a:rPr lang="nb-NO" dirty="0"/>
              <a:t>T</a:t>
            </a:r>
            <a:r>
              <a:rPr lang="nb-NO" dirty="0" smtClean="0"/>
              <a:t>he </a:t>
            </a:r>
            <a:r>
              <a:rPr lang="nb-NO" dirty="0" err="1" smtClean="0"/>
              <a:t>pilotstudy</a:t>
            </a:r>
            <a:r>
              <a:rPr lang="nb-NO" dirty="0" smtClean="0"/>
              <a:t> </a:t>
            </a:r>
            <a:r>
              <a:rPr lang="nb-NO" dirty="0" err="1" smtClean="0"/>
              <a:t>preliminary</a:t>
            </a:r>
            <a:r>
              <a:rPr lang="nb-NO" dirty="0" smtClean="0"/>
              <a:t> </a:t>
            </a:r>
            <a:r>
              <a:rPr lang="nb-NO" dirty="0" err="1" smtClean="0"/>
              <a:t>results</a:t>
            </a:r>
            <a:r>
              <a:rPr lang="nb-NO" dirty="0" smtClean="0"/>
              <a:t>,</a:t>
            </a:r>
            <a:r>
              <a:rPr lang="nb-NO" dirty="0"/>
              <a:t>;</a:t>
            </a:r>
            <a:endParaRPr lang="nb-NO" dirty="0" smtClean="0"/>
          </a:p>
          <a:p>
            <a:r>
              <a:rPr lang="nb-NO" dirty="0" smtClean="0"/>
              <a:t>1.The </a:t>
            </a:r>
            <a:r>
              <a:rPr lang="nb-NO" dirty="0" err="1"/>
              <a:t>H</a:t>
            </a:r>
            <a:r>
              <a:rPr lang="nb-NO" dirty="0" err="1" smtClean="0"/>
              <a:t>earth</a:t>
            </a:r>
            <a:r>
              <a:rPr lang="nb-NO" dirty="0" smtClean="0"/>
              <a:t> </a:t>
            </a:r>
            <a:r>
              <a:rPr lang="nb-NO" dirty="0" err="1" smtClean="0"/>
              <a:t>of</a:t>
            </a:r>
            <a:r>
              <a:rPr lang="nb-NO" dirty="0" smtClean="0"/>
              <a:t> </a:t>
            </a:r>
            <a:r>
              <a:rPr lang="nb-NO" dirty="0" err="1" smtClean="0"/>
              <a:t>the</a:t>
            </a:r>
            <a:r>
              <a:rPr lang="nb-NO" dirty="0" smtClean="0"/>
              <a:t> </a:t>
            </a:r>
            <a:r>
              <a:rPr lang="nb-NO" dirty="0" err="1"/>
              <a:t>H</a:t>
            </a:r>
            <a:r>
              <a:rPr lang="nb-NO" dirty="0" err="1" smtClean="0"/>
              <a:t>ub</a:t>
            </a:r>
            <a:r>
              <a:rPr lang="nb-NO" i="1" dirty="0" smtClean="0"/>
              <a:t>, </a:t>
            </a:r>
          </a:p>
          <a:p>
            <a:r>
              <a:rPr lang="nb-NO" i="1" dirty="0" smtClean="0"/>
              <a:t>2.</a:t>
            </a:r>
            <a:r>
              <a:rPr lang="nb-NO" dirty="0" smtClean="0"/>
              <a:t>Take </a:t>
            </a:r>
            <a:r>
              <a:rPr lang="nb-NO" dirty="0" err="1" smtClean="0"/>
              <a:t>the</a:t>
            </a:r>
            <a:r>
              <a:rPr lang="nb-NO" dirty="0" smtClean="0"/>
              <a:t> </a:t>
            </a:r>
            <a:r>
              <a:rPr lang="nb-NO" dirty="0" err="1"/>
              <a:t>H</a:t>
            </a:r>
            <a:r>
              <a:rPr lang="nb-NO" dirty="0" err="1" smtClean="0"/>
              <a:t>ighway</a:t>
            </a:r>
            <a:r>
              <a:rPr lang="nb-NO" dirty="0" smtClean="0"/>
              <a:t> and </a:t>
            </a:r>
          </a:p>
          <a:p>
            <a:r>
              <a:rPr lang="nb-NO" dirty="0" smtClean="0"/>
              <a:t>3. </a:t>
            </a:r>
            <a:r>
              <a:rPr lang="nb-NO" dirty="0" err="1" smtClean="0"/>
              <a:t>Untidy</a:t>
            </a:r>
            <a:r>
              <a:rPr lang="nb-NO" dirty="0" smtClean="0"/>
              <a:t> </a:t>
            </a:r>
            <a:r>
              <a:rPr lang="nb-NO" dirty="0" err="1"/>
              <a:t>P</a:t>
            </a:r>
            <a:r>
              <a:rPr lang="nb-NO" dirty="0" err="1" smtClean="0"/>
              <a:t>rocesses</a:t>
            </a:r>
            <a:r>
              <a:rPr lang="nb-NO" dirty="0" smtClean="0"/>
              <a:t> </a:t>
            </a:r>
          </a:p>
          <a:p>
            <a:pPr lvl="1"/>
            <a:r>
              <a:rPr lang="nb-NO" dirty="0" err="1" smtClean="0"/>
              <a:t>indicate</a:t>
            </a:r>
            <a:r>
              <a:rPr lang="nb-NO" dirty="0" smtClean="0"/>
              <a:t> a </a:t>
            </a:r>
            <a:r>
              <a:rPr lang="nb-NO" dirty="0" err="1" smtClean="0"/>
              <a:t>discourse</a:t>
            </a:r>
            <a:r>
              <a:rPr lang="nb-NO" dirty="0" smtClean="0"/>
              <a:t> </a:t>
            </a:r>
            <a:r>
              <a:rPr lang="nb-NO" dirty="0" err="1" smtClean="0"/>
              <a:t>of</a:t>
            </a:r>
            <a:r>
              <a:rPr lang="nb-NO" dirty="0" smtClean="0"/>
              <a:t> </a:t>
            </a:r>
            <a:r>
              <a:rPr lang="nb-NO" dirty="0" err="1" smtClean="0"/>
              <a:t>thin</a:t>
            </a:r>
            <a:r>
              <a:rPr lang="nb-NO" dirty="0" smtClean="0"/>
              <a:t> democracy</a:t>
            </a:r>
          </a:p>
          <a:p>
            <a:endParaRPr lang="nb-NO" dirty="0" smtClean="0"/>
          </a:p>
          <a:p>
            <a:r>
              <a:rPr lang="nb-NO" dirty="0" smtClean="0"/>
              <a:t> </a:t>
            </a:r>
            <a:r>
              <a:rPr lang="nb-NO" dirty="0" err="1" smtClean="0"/>
              <a:t>Hegemonic</a:t>
            </a:r>
            <a:r>
              <a:rPr lang="nb-NO" dirty="0" smtClean="0"/>
              <a:t> </a:t>
            </a:r>
            <a:r>
              <a:rPr lang="nb-NO" dirty="0" err="1" smtClean="0"/>
              <a:t>discourses</a:t>
            </a:r>
            <a:r>
              <a:rPr lang="nb-NO" dirty="0" smtClean="0"/>
              <a:t> </a:t>
            </a:r>
            <a:r>
              <a:rPr lang="nb-NO" dirty="0" err="1" smtClean="0"/>
              <a:t>on</a:t>
            </a:r>
            <a:r>
              <a:rPr lang="nb-NO" dirty="0" smtClean="0"/>
              <a:t> democracy and </a:t>
            </a:r>
            <a:r>
              <a:rPr lang="nb-NO" dirty="0" err="1" smtClean="0"/>
              <a:t>power</a:t>
            </a:r>
            <a:r>
              <a:rPr lang="nb-NO" dirty="0" smtClean="0"/>
              <a:t> </a:t>
            </a:r>
            <a:r>
              <a:rPr lang="nb-NO" dirty="0" err="1" smtClean="0"/>
              <a:t>of</a:t>
            </a:r>
            <a:r>
              <a:rPr lang="nb-NO" dirty="0" smtClean="0"/>
              <a:t> </a:t>
            </a:r>
            <a:r>
              <a:rPr lang="nb-NO" dirty="0" err="1" smtClean="0"/>
              <a:t>resistance</a:t>
            </a:r>
            <a:r>
              <a:rPr lang="nb-NO" dirty="0" smtClean="0"/>
              <a:t>. </a:t>
            </a:r>
          </a:p>
          <a:p>
            <a:pPr lvl="1"/>
            <a:r>
              <a:rPr lang="nb-NO" dirty="0" smtClean="0"/>
              <a:t>Democracy </a:t>
            </a:r>
            <a:r>
              <a:rPr lang="nb-NO" dirty="0" err="1" smtClean="0"/>
              <a:t>we</a:t>
            </a:r>
            <a:r>
              <a:rPr lang="nb-NO" dirty="0" smtClean="0"/>
              <a:t> </a:t>
            </a:r>
            <a:r>
              <a:rPr lang="nb-NO" dirty="0" err="1" smtClean="0"/>
              <a:t>argue</a:t>
            </a:r>
            <a:r>
              <a:rPr lang="nb-NO" dirty="0" smtClean="0"/>
              <a:t> </a:t>
            </a:r>
            <a:r>
              <a:rPr lang="nb-NO" dirty="0" err="1" smtClean="0"/>
              <a:t>becomes</a:t>
            </a:r>
            <a:r>
              <a:rPr lang="nb-NO" dirty="0" smtClean="0"/>
              <a:t> </a:t>
            </a:r>
            <a:r>
              <a:rPr lang="nb-NO" dirty="0" err="1" smtClean="0"/>
              <a:t>thin</a:t>
            </a:r>
            <a:r>
              <a:rPr lang="nb-NO" dirty="0" smtClean="0"/>
              <a:t>. </a:t>
            </a:r>
          </a:p>
          <a:p>
            <a:pPr lvl="1"/>
            <a:r>
              <a:rPr lang="nb-NO" dirty="0" err="1" smtClean="0"/>
              <a:t>Recistance</a:t>
            </a:r>
            <a:r>
              <a:rPr lang="nb-NO" dirty="0" smtClean="0"/>
              <a:t> .</a:t>
            </a:r>
            <a:r>
              <a:rPr lang="nb-NO" dirty="0"/>
              <a:t> T</a:t>
            </a:r>
            <a:r>
              <a:rPr lang="nb-NO" dirty="0" smtClean="0"/>
              <a:t>he </a:t>
            </a:r>
            <a:r>
              <a:rPr lang="nb-NO" dirty="0" err="1"/>
              <a:t>local</a:t>
            </a:r>
            <a:r>
              <a:rPr lang="nb-NO" dirty="0"/>
              <a:t> </a:t>
            </a:r>
            <a:r>
              <a:rPr lang="nb-NO" dirty="0" err="1"/>
              <a:t>citizens</a:t>
            </a:r>
            <a:r>
              <a:rPr lang="nb-NO" dirty="0"/>
              <a:t> </a:t>
            </a:r>
            <a:r>
              <a:rPr lang="nb-NO" dirty="0" err="1" smtClean="0"/>
              <a:t>discource</a:t>
            </a:r>
            <a:r>
              <a:rPr lang="nb-NO" dirty="0" smtClean="0"/>
              <a:t> </a:t>
            </a:r>
            <a:r>
              <a:rPr lang="nb-NO" dirty="0" err="1"/>
              <a:t>challenges</a:t>
            </a:r>
            <a:r>
              <a:rPr lang="nb-NO" dirty="0"/>
              <a:t> </a:t>
            </a:r>
            <a:r>
              <a:rPr lang="nb-NO" dirty="0" smtClean="0"/>
              <a:t> </a:t>
            </a:r>
            <a:r>
              <a:rPr lang="nb-NO" dirty="0" err="1"/>
              <a:t>the</a:t>
            </a:r>
            <a:r>
              <a:rPr lang="nb-NO" dirty="0"/>
              <a:t> </a:t>
            </a:r>
            <a:r>
              <a:rPr lang="nb-NO" dirty="0" err="1"/>
              <a:t>hegemonic</a:t>
            </a:r>
            <a:r>
              <a:rPr lang="nb-NO" dirty="0"/>
              <a:t> </a:t>
            </a:r>
            <a:r>
              <a:rPr lang="nb-NO" dirty="0" err="1"/>
              <a:t>political</a:t>
            </a:r>
            <a:r>
              <a:rPr lang="nb-NO" dirty="0"/>
              <a:t> dominant </a:t>
            </a:r>
            <a:r>
              <a:rPr lang="nb-NO" dirty="0" err="1" smtClean="0"/>
              <a:t>discourse</a:t>
            </a:r>
            <a:endParaRPr lang="nb-NO" dirty="0" smtClean="0"/>
          </a:p>
          <a:p>
            <a:pPr lvl="1"/>
            <a:endParaRPr lang="nb-NO" dirty="0" smtClean="0"/>
          </a:p>
        </p:txBody>
      </p:sp>
    </p:spTree>
    <p:extLst>
      <p:ext uri="{BB962C8B-B14F-4D97-AF65-F5344CB8AC3E}">
        <p14:creationId xmlns:p14="http://schemas.microsoft.com/office/powerpoint/2010/main" val="3301707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7504" y="188640"/>
            <a:ext cx="9036496" cy="1368152"/>
          </a:xfrm>
        </p:spPr>
        <p:txBody>
          <a:bodyPr>
            <a:normAutofit fontScale="90000"/>
          </a:bodyPr>
          <a:lstStyle/>
          <a:p>
            <a:r>
              <a:rPr lang="nb-NO" dirty="0" smtClean="0"/>
              <a:t/>
            </a:r>
            <a:br>
              <a:rPr lang="nb-NO" dirty="0" smtClean="0"/>
            </a:br>
            <a:r>
              <a:rPr lang="nb-NO" dirty="0" smtClean="0"/>
              <a:t>The Nordic </a:t>
            </a:r>
            <a:r>
              <a:rPr lang="nb-NO" dirty="0"/>
              <a:t>M</a:t>
            </a:r>
            <a:r>
              <a:rPr lang="nb-NO" dirty="0" smtClean="0"/>
              <a:t>odel under </a:t>
            </a:r>
            <a:r>
              <a:rPr lang="nb-NO" dirty="0" err="1" smtClean="0"/>
              <a:t>pressure</a:t>
            </a:r>
            <a:r>
              <a:rPr lang="nb-NO" dirty="0" smtClean="0"/>
              <a:t>?</a:t>
            </a:r>
            <a:br>
              <a:rPr lang="nb-NO" dirty="0" smtClean="0"/>
            </a:br>
            <a:r>
              <a:rPr lang="nb-NO" dirty="0"/>
              <a:t/>
            </a:r>
            <a:br>
              <a:rPr lang="nb-NO" dirty="0"/>
            </a:br>
            <a:endParaRPr lang="nb-NO" dirty="0"/>
          </a:p>
        </p:txBody>
      </p:sp>
      <p:sp>
        <p:nvSpPr>
          <p:cNvPr id="3" name="Plassholder for innhold 2"/>
          <p:cNvSpPr>
            <a:spLocks noGrp="1"/>
          </p:cNvSpPr>
          <p:nvPr>
            <p:ph idx="1"/>
          </p:nvPr>
        </p:nvSpPr>
        <p:spPr>
          <a:xfrm>
            <a:off x="107504" y="1052736"/>
            <a:ext cx="8928992" cy="5678091"/>
          </a:xfrm>
        </p:spPr>
        <p:txBody>
          <a:bodyPr>
            <a:normAutofit/>
          </a:bodyPr>
          <a:lstStyle/>
          <a:p>
            <a:r>
              <a:rPr lang="nb-NO" sz="2800" dirty="0"/>
              <a:t>International and global </a:t>
            </a:r>
            <a:r>
              <a:rPr lang="nb-NO" sz="2800" dirty="0" err="1"/>
              <a:t>influences</a:t>
            </a:r>
            <a:r>
              <a:rPr lang="nb-NO" sz="2800" dirty="0"/>
              <a:t> </a:t>
            </a:r>
            <a:r>
              <a:rPr lang="nb-NO" sz="2800" dirty="0" err="1"/>
              <a:t>on</a:t>
            </a:r>
            <a:r>
              <a:rPr lang="nb-NO" sz="2800" dirty="0"/>
              <a:t> </a:t>
            </a:r>
            <a:r>
              <a:rPr lang="nb-NO" sz="2800" dirty="0" err="1"/>
              <a:t>Norweigan</a:t>
            </a:r>
            <a:r>
              <a:rPr lang="nb-NO" sz="2800" dirty="0"/>
              <a:t> </a:t>
            </a:r>
            <a:r>
              <a:rPr lang="nb-NO" sz="2800" dirty="0" err="1"/>
              <a:t>education</a:t>
            </a:r>
            <a:r>
              <a:rPr lang="nb-NO" sz="2800" dirty="0"/>
              <a:t>.</a:t>
            </a:r>
            <a:br>
              <a:rPr lang="nb-NO" sz="2800" dirty="0"/>
            </a:br>
            <a:endParaRPr lang="nb-NO" sz="2800" dirty="0" smtClean="0"/>
          </a:p>
          <a:p>
            <a:pPr marL="0" indent="0">
              <a:buNone/>
            </a:pPr>
            <a:endParaRPr lang="nb-NO" sz="2600" dirty="0" smtClean="0">
              <a:solidFill>
                <a:schemeClr val="dk1"/>
              </a:solidFill>
            </a:endParaRPr>
          </a:p>
          <a:p>
            <a:r>
              <a:rPr lang="nb-NO" sz="2600" dirty="0" err="1" smtClean="0">
                <a:solidFill>
                  <a:schemeClr val="dk1"/>
                </a:solidFill>
              </a:rPr>
              <a:t>Thin</a:t>
            </a:r>
            <a:r>
              <a:rPr lang="nb-NO" sz="2600" dirty="0" smtClean="0">
                <a:solidFill>
                  <a:schemeClr val="dk1"/>
                </a:solidFill>
              </a:rPr>
              <a:t> Democracy – </a:t>
            </a:r>
            <a:r>
              <a:rPr lang="nb-NO" sz="2600" dirty="0" err="1" smtClean="0">
                <a:solidFill>
                  <a:schemeClr val="dk1"/>
                </a:solidFill>
              </a:rPr>
              <a:t>Thick</a:t>
            </a:r>
            <a:r>
              <a:rPr lang="nb-NO" sz="2600" dirty="0" smtClean="0">
                <a:solidFill>
                  <a:schemeClr val="dk1"/>
                </a:solidFill>
              </a:rPr>
              <a:t> Democracy </a:t>
            </a:r>
          </a:p>
          <a:p>
            <a:endParaRPr lang="nb-NO" sz="2600" dirty="0">
              <a:solidFill>
                <a:schemeClr val="dk1"/>
              </a:solidFill>
            </a:endParaRPr>
          </a:p>
          <a:p>
            <a:endParaRPr lang="nb-NO" sz="2600" dirty="0" smtClean="0">
              <a:solidFill>
                <a:schemeClr val="dk1"/>
              </a:solidFill>
            </a:endParaRPr>
          </a:p>
          <a:p>
            <a:r>
              <a:rPr lang="nb-NO" sz="2800" dirty="0" err="1"/>
              <a:t>What</a:t>
            </a:r>
            <a:r>
              <a:rPr lang="nb-NO" sz="2800" dirty="0"/>
              <a:t> </a:t>
            </a:r>
            <a:r>
              <a:rPr lang="nb-NO" sz="2800" dirty="0" err="1"/>
              <a:t>kind</a:t>
            </a:r>
            <a:r>
              <a:rPr lang="nb-NO" sz="2800" dirty="0"/>
              <a:t> </a:t>
            </a:r>
            <a:r>
              <a:rPr lang="nb-NO" sz="2800" dirty="0" err="1"/>
              <a:t>of</a:t>
            </a:r>
            <a:r>
              <a:rPr lang="nb-NO" sz="2800" dirty="0"/>
              <a:t> democracy is </a:t>
            </a:r>
            <a:r>
              <a:rPr lang="nb-NO" sz="2800" dirty="0" err="1"/>
              <a:t>education</a:t>
            </a:r>
            <a:r>
              <a:rPr lang="nb-NO" sz="2800" dirty="0"/>
              <a:t> and </a:t>
            </a:r>
            <a:r>
              <a:rPr lang="nb-NO" sz="2800" dirty="0" err="1"/>
              <a:t>the</a:t>
            </a:r>
            <a:r>
              <a:rPr lang="nb-NO" sz="2800" dirty="0"/>
              <a:t> </a:t>
            </a:r>
            <a:r>
              <a:rPr lang="nb-NO" sz="2800" dirty="0" err="1"/>
              <a:t>local</a:t>
            </a:r>
            <a:r>
              <a:rPr lang="nb-NO" sz="2800" dirty="0"/>
              <a:t> </a:t>
            </a:r>
            <a:r>
              <a:rPr lang="nb-NO" sz="2800" dirty="0" err="1"/>
              <a:t>community</a:t>
            </a:r>
            <a:r>
              <a:rPr lang="nb-NO" sz="2800" dirty="0"/>
              <a:t> to </a:t>
            </a:r>
            <a:r>
              <a:rPr lang="nb-NO" sz="2800" dirty="0" err="1"/>
              <a:t>promote</a:t>
            </a:r>
            <a:r>
              <a:rPr lang="nb-NO" sz="2800" dirty="0"/>
              <a:t> for </a:t>
            </a:r>
            <a:r>
              <a:rPr lang="nb-NO" sz="2800" dirty="0" err="1"/>
              <a:t>next</a:t>
            </a:r>
            <a:r>
              <a:rPr lang="nb-NO" sz="2800" dirty="0"/>
              <a:t> </a:t>
            </a:r>
            <a:r>
              <a:rPr lang="nb-NO" sz="2800" dirty="0" err="1"/>
              <a:t>generation</a:t>
            </a:r>
            <a:r>
              <a:rPr lang="nb-NO" sz="2800" dirty="0"/>
              <a:t>?</a:t>
            </a:r>
          </a:p>
          <a:p>
            <a:pPr marL="0" indent="0">
              <a:buNone/>
            </a:pPr>
            <a:endParaRPr lang="nb-NO" sz="2800" dirty="0"/>
          </a:p>
        </p:txBody>
      </p:sp>
    </p:spTree>
    <p:extLst>
      <p:ext uri="{BB962C8B-B14F-4D97-AF65-F5344CB8AC3E}">
        <p14:creationId xmlns:p14="http://schemas.microsoft.com/office/powerpoint/2010/main" val="332589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9" name="Plassholder for innhold 8"/>
          <p:cNvSpPr>
            <a:spLocks noGrp="1"/>
          </p:cNvSpPr>
          <p:nvPr>
            <p:ph idx="1"/>
          </p:nvPr>
        </p:nvSpPr>
        <p:spPr/>
        <p:txBody>
          <a:bodyPr/>
          <a:lstStyle/>
          <a:p>
            <a:endParaRPr lang="nb-NO" dirty="0"/>
          </a:p>
        </p:txBody>
      </p:sp>
      <p:pic>
        <p:nvPicPr>
          <p:cNvPr id="4099" name="Picture 3" descr="C:\Users\ragnhlil\Pictures\2014\sommer 14\ferietur pluss Tjøtta\DSC_00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882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The Nordic Model </a:t>
            </a:r>
            <a:endParaRPr lang="nb-NO" dirty="0"/>
          </a:p>
        </p:txBody>
      </p:sp>
      <p:sp>
        <p:nvSpPr>
          <p:cNvPr id="3" name="Plassholder for innhold 2"/>
          <p:cNvSpPr>
            <a:spLocks noGrp="1"/>
          </p:cNvSpPr>
          <p:nvPr>
            <p:ph idx="1"/>
          </p:nvPr>
        </p:nvSpPr>
        <p:spPr>
          <a:xfrm>
            <a:off x="179512" y="1600200"/>
            <a:ext cx="8856984" cy="5069160"/>
          </a:xfrm>
        </p:spPr>
        <p:txBody>
          <a:bodyPr>
            <a:normAutofit/>
          </a:bodyPr>
          <a:lstStyle/>
          <a:p>
            <a:pPr marL="457200" indent="-457200">
              <a:buAutoNum type="arabicPeriod"/>
            </a:pPr>
            <a:endParaRPr lang="nb-NO" sz="1800" dirty="0" smtClean="0"/>
          </a:p>
          <a:p>
            <a:pPr algn="ctr"/>
            <a:r>
              <a:rPr lang="nb-NO" sz="2800" dirty="0" smtClean="0"/>
              <a:t>Norway, </a:t>
            </a:r>
            <a:r>
              <a:rPr lang="nb-NO" sz="2800" dirty="0" err="1" smtClean="0"/>
              <a:t>Sweden</a:t>
            </a:r>
            <a:r>
              <a:rPr lang="nb-NO" sz="2800" dirty="0"/>
              <a:t> </a:t>
            </a:r>
            <a:r>
              <a:rPr lang="nb-NO" sz="2800" dirty="0" smtClean="0"/>
              <a:t>and </a:t>
            </a:r>
            <a:r>
              <a:rPr lang="nb-NO" sz="2800" dirty="0" err="1" smtClean="0"/>
              <a:t>Denmark</a:t>
            </a:r>
            <a:r>
              <a:rPr lang="nb-NO" sz="2800" dirty="0" smtClean="0"/>
              <a:t> </a:t>
            </a:r>
          </a:p>
          <a:p>
            <a:pPr algn="ctr"/>
            <a:r>
              <a:rPr lang="nb-NO" sz="2800" dirty="0" smtClean="0"/>
              <a:t>«The Nordic </a:t>
            </a:r>
            <a:r>
              <a:rPr lang="nb-NO" sz="2800" dirty="0" err="1" smtClean="0"/>
              <a:t>model</a:t>
            </a:r>
            <a:r>
              <a:rPr lang="nb-NO" sz="2800" dirty="0" smtClean="0"/>
              <a:t>«</a:t>
            </a:r>
          </a:p>
          <a:p>
            <a:pPr marL="0" indent="0" algn="ctr">
              <a:buNone/>
            </a:pPr>
            <a:r>
              <a:rPr lang="nb-NO" sz="2800" dirty="0" smtClean="0"/>
              <a:t>	 </a:t>
            </a:r>
            <a:r>
              <a:rPr lang="nb-NO" sz="2800" dirty="0" err="1" smtClean="0"/>
              <a:t>welfare</a:t>
            </a:r>
            <a:r>
              <a:rPr lang="nb-NO" sz="2800" dirty="0" smtClean="0"/>
              <a:t> </a:t>
            </a:r>
            <a:r>
              <a:rPr lang="nb-NO" sz="2800" dirty="0" err="1" smtClean="0"/>
              <a:t>state</a:t>
            </a:r>
            <a:r>
              <a:rPr lang="nb-NO" sz="2800" dirty="0" smtClean="0"/>
              <a:t>, </a:t>
            </a:r>
            <a:r>
              <a:rPr lang="nb-NO" sz="2800" dirty="0" err="1" smtClean="0"/>
              <a:t>equal</a:t>
            </a:r>
            <a:r>
              <a:rPr lang="nb-NO" sz="2800" dirty="0" smtClean="0"/>
              <a:t> </a:t>
            </a:r>
            <a:r>
              <a:rPr lang="nb-NO" sz="2800" dirty="0" err="1" smtClean="0"/>
              <a:t>opportunities</a:t>
            </a:r>
            <a:endParaRPr lang="nb-NO" sz="2400" dirty="0" smtClean="0"/>
          </a:p>
          <a:p>
            <a:pPr marL="457200" indent="-457200">
              <a:buNone/>
            </a:pPr>
            <a:endParaRPr lang="nb-NO" sz="2400" dirty="0" smtClean="0"/>
          </a:p>
          <a:p>
            <a:pPr marL="457200" indent="-457200">
              <a:buNone/>
            </a:pPr>
            <a:endParaRPr lang="nb-NO" sz="2400" dirty="0" smtClean="0"/>
          </a:p>
          <a:p>
            <a:pPr algn="ctr"/>
            <a:r>
              <a:rPr lang="nb-NO" sz="2800" dirty="0"/>
              <a:t>The </a:t>
            </a:r>
            <a:r>
              <a:rPr lang="nb-NO" sz="2800" dirty="0" err="1"/>
              <a:t>W</a:t>
            </a:r>
            <a:r>
              <a:rPr lang="nb-NO" sz="2800" dirty="0" err="1" smtClean="0"/>
              <a:t>elfare</a:t>
            </a:r>
            <a:r>
              <a:rPr lang="nb-NO" sz="2800" dirty="0" smtClean="0"/>
              <a:t> State </a:t>
            </a:r>
            <a:r>
              <a:rPr lang="nb-NO" sz="2800" dirty="0" err="1" smtClean="0"/>
              <a:t>indicates</a:t>
            </a:r>
            <a:r>
              <a:rPr lang="nb-NO" sz="2800" dirty="0" smtClean="0"/>
              <a:t> </a:t>
            </a:r>
            <a:endParaRPr lang="nb-NO" sz="2800" dirty="0"/>
          </a:p>
          <a:p>
            <a:pPr lvl="1" algn="ctr"/>
            <a:r>
              <a:rPr lang="nb-NO" sz="2400" dirty="0" err="1" smtClean="0"/>
              <a:t>social</a:t>
            </a:r>
            <a:r>
              <a:rPr lang="nb-NO" sz="2400" dirty="0" smtClean="0"/>
              <a:t> </a:t>
            </a:r>
            <a:r>
              <a:rPr lang="nb-NO" sz="2400" dirty="0" err="1" smtClean="0"/>
              <a:t>engagement</a:t>
            </a:r>
            <a:r>
              <a:rPr lang="nb-NO" sz="2400" dirty="0" smtClean="0"/>
              <a:t>  	</a:t>
            </a:r>
          </a:p>
          <a:p>
            <a:pPr lvl="1" algn="ctr"/>
            <a:r>
              <a:rPr lang="nb-NO" sz="2400" dirty="0" smtClean="0"/>
              <a:t>	</a:t>
            </a:r>
            <a:r>
              <a:rPr lang="nb-NO" sz="2400" dirty="0" err="1" smtClean="0"/>
              <a:t>secure</a:t>
            </a:r>
            <a:r>
              <a:rPr lang="nb-NO" sz="2400" dirty="0" smtClean="0"/>
              <a:t> </a:t>
            </a:r>
            <a:r>
              <a:rPr lang="nb-NO" sz="2400" dirty="0" err="1"/>
              <a:t>interest</a:t>
            </a:r>
            <a:r>
              <a:rPr lang="nb-NO" sz="2400" dirty="0"/>
              <a:t> </a:t>
            </a:r>
            <a:r>
              <a:rPr lang="nb-NO" sz="2400" dirty="0" err="1"/>
              <a:t>of</a:t>
            </a:r>
            <a:r>
              <a:rPr lang="nb-NO" sz="2400" dirty="0"/>
              <a:t> </a:t>
            </a:r>
            <a:r>
              <a:rPr lang="nb-NO" sz="2400" dirty="0" err="1" smtClean="0"/>
              <a:t>every</a:t>
            </a:r>
            <a:r>
              <a:rPr lang="nb-NO" sz="2400" dirty="0"/>
              <a:t> </a:t>
            </a:r>
            <a:r>
              <a:rPr lang="nb-NO" sz="2400" dirty="0" err="1" smtClean="0"/>
              <a:t>citizen</a:t>
            </a:r>
            <a:r>
              <a:rPr lang="nb-NO" sz="2400" dirty="0" smtClean="0"/>
              <a:t> and 	</a:t>
            </a:r>
            <a:endParaRPr lang="nb-NO" sz="2400" dirty="0"/>
          </a:p>
          <a:p>
            <a:pPr marL="0" indent="0" algn="ctr">
              <a:buNone/>
            </a:pPr>
            <a:r>
              <a:rPr lang="nb-NO" sz="2400" dirty="0" err="1" smtClean="0"/>
              <a:t>supporting</a:t>
            </a:r>
            <a:r>
              <a:rPr lang="nb-NO" sz="2400" dirty="0" smtClean="0"/>
              <a:t>  </a:t>
            </a:r>
            <a:r>
              <a:rPr lang="nb-NO" sz="2400" dirty="0" err="1" smtClean="0"/>
              <a:t>solidarity</a:t>
            </a:r>
            <a:endParaRPr lang="nb-NO" sz="2400" dirty="0"/>
          </a:p>
        </p:txBody>
      </p:sp>
    </p:spTree>
    <p:extLst>
      <p:ext uri="{BB962C8B-B14F-4D97-AF65-F5344CB8AC3E}">
        <p14:creationId xmlns:p14="http://schemas.microsoft.com/office/powerpoint/2010/main" val="1760620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0"/>
            <a:ext cx="9036496" cy="980728"/>
          </a:xfrm>
        </p:spPr>
        <p:txBody>
          <a:bodyPr>
            <a:normAutofit fontScale="90000"/>
          </a:bodyPr>
          <a:lstStyle/>
          <a:p>
            <a:r>
              <a:rPr lang="nb-NO" dirty="0" smtClean="0"/>
              <a:t>The Nordic Model </a:t>
            </a:r>
            <a:r>
              <a:rPr lang="nb-NO" dirty="0" err="1" smtClean="0"/>
              <a:t>of</a:t>
            </a:r>
            <a:r>
              <a:rPr lang="nb-NO" dirty="0" smtClean="0"/>
              <a:t> </a:t>
            </a:r>
            <a:r>
              <a:rPr lang="nb-NO" dirty="0" err="1" smtClean="0"/>
              <a:t>Education</a:t>
            </a:r>
            <a:r>
              <a:rPr lang="nb-NO" sz="4000" dirty="0"/>
              <a:t/>
            </a:r>
            <a:br>
              <a:rPr lang="nb-NO" sz="4000" dirty="0"/>
            </a:br>
            <a:r>
              <a:rPr lang="nb-NO" sz="1800" dirty="0" smtClean="0"/>
              <a:t>Arnesen </a:t>
            </a:r>
            <a:r>
              <a:rPr lang="nb-NO" sz="1800" dirty="0"/>
              <a:t>&amp; </a:t>
            </a:r>
            <a:r>
              <a:rPr lang="nb-NO" sz="1800" dirty="0" err="1"/>
              <a:t>Lundahl</a:t>
            </a:r>
            <a:r>
              <a:rPr lang="nb-NO" sz="1800" dirty="0"/>
              <a:t>, 2006, </a:t>
            </a:r>
            <a:r>
              <a:rPr lang="nb-NO" sz="1800" dirty="0" err="1"/>
              <a:t>Frimannsson</a:t>
            </a:r>
            <a:r>
              <a:rPr lang="nb-NO" sz="1800" dirty="0"/>
              <a:t> 2006, </a:t>
            </a:r>
            <a:r>
              <a:rPr lang="nb-NO" sz="1800" dirty="0" err="1"/>
              <a:t>Antikainen</a:t>
            </a:r>
            <a:r>
              <a:rPr lang="nb-NO" sz="1800" dirty="0"/>
              <a:t>, 2006, </a:t>
            </a:r>
            <a:r>
              <a:rPr lang="nb-NO" sz="1800" dirty="0" err="1"/>
              <a:t>Telhaug</a:t>
            </a:r>
            <a:r>
              <a:rPr lang="nb-NO" sz="1800" dirty="0"/>
              <a:t>, </a:t>
            </a:r>
            <a:r>
              <a:rPr lang="nb-NO" sz="1800" dirty="0" err="1"/>
              <a:t>Mediås</a:t>
            </a:r>
            <a:r>
              <a:rPr lang="nb-NO" sz="1800" dirty="0"/>
              <a:t>, Aasen 2006)</a:t>
            </a:r>
            <a:br>
              <a:rPr lang="nb-NO" sz="1800" dirty="0"/>
            </a:br>
            <a:endParaRPr lang="nb-NO" sz="1800" dirty="0"/>
          </a:p>
        </p:txBody>
      </p:sp>
      <p:sp>
        <p:nvSpPr>
          <p:cNvPr id="3" name="Plassholder for innhold 2"/>
          <p:cNvSpPr>
            <a:spLocks noGrp="1"/>
          </p:cNvSpPr>
          <p:nvPr>
            <p:ph idx="1"/>
          </p:nvPr>
        </p:nvSpPr>
        <p:spPr>
          <a:xfrm>
            <a:off x="0" y="764704"/>
            <a:ext cx="9144000" cy="6093296"/>
          </a:xfrm>
        </p:spPr>
        <p:txBody>
          <a:bodyPr>
            <a:normAutofit fontScale="25000" lnSpcReduction="20000"/>
          </a:bodyPr>
          <a:lstStyle/>
          <a:p>
            <a:pPr lvl="1">
              <a:buFont typeface="Arial" panose="020B0604020202020204" pitchFamily="34" charset="0"/>
              <a:buChar char="•"/>
            </a:pPr>
            <a:endParaRPr lang="nb-NO" sz="2400" dirty="0" smtClean="0"/>
          </a:p>
          <a:p>
            <a:pPr lvl="1">
              <a:buFont typeface="Arial" panose="020B0604020202020204" pitchFamily="34" charset="0"/>
              <a:buChar char="•"/>
            </a:pPr>
            <a:endParaRPr lang="nb-NO" sz="9600" dirty="0" smtClean="0"/>
          </a:p>
          <a:p>
            <a:pPr lvl="1">
              <a:buFont typeface="Arial" panose="020B0604020202020204" pitchFamily="34" charset="0"/>
              <a:buChar char="•"/>
            </a:pPr>
            <a:r>
              <a:rPr lang="nb-NO" sz="9600" dirty="0" smtClean="0"/>
              <a:t> </a:t>
            </a:r>
            <a:r>
              <a:rPr lang="nb-NO" sz="9600" dirty="0" err="1"/>
              <a:t>Free</a:t>
            </a:r>
            <a:r>
              <a:rPr lang="nb-NO" sz="9600" dirty="0"/>
              <a:t> </a:t>
            </a:r>
            <a:r>
              <a:rPr lang="nb-NO" sz="9600" dirty="0" err="1"/>
              <a:t>education</a:t>
            </a:r>
            <a:r>
              <a:rPr lang="nb-NO" sz="9600" dirty="0"/>
              <a:t> from 6</a:t>
            </a:r>
            <a:r>
              <a:rPr lang="nb-NO" sz="9600" dirty="0">
                <a:sym typeface="Wingdings" pitchFamily="2" charset="2"/>
              </a:rPr>
              <a:t> to </a:t>
            </a:r>
            <a:r>
              <a:rPr lang="nb-NO" sz="9600" dirty="0"/>
              <a:t>end </a:t>
            </a:r>
            <a:r>
              <a:rPr lang="nb-NO" sz="9600" dirty="0" err="1"/>
              <a:t>of</a:t>
            </a:r>
            <a:r>
              <a:rPr lang="nb-NO" sz="9600" dirty="0"/>
              <a:t> </a:t>
            </a:r>
            <a:r>
              <a:rPr lang="nb-NO" sz="9600" dirty="0" err="1" smtClean="0"/>
              <a:t>University</a:t>
            </a:r>
            <a:r>
              <a:rPr lang="nb-NO" sz="9600" dirty="0" smtClean="0"/>
              <a:t>.</a:t>
            </a:r>
          </a:p>
          <a:p>
            <a:pPr marL="914400" lvl="2" indent="0">
              <a:buNone/>
            </a:pPr>
            <a:endParaRPr lang="nb-NO" sz="9600" dirty="0" smtClean="0"/>
          </a:p>
          <a:p>
            <a:pPr marL="914400" lvl="2" indent="0">
              <a:buNone/>
            </a:pPr>
            <a:endParaRPr lang="nb-NO" sz="9600" dirty="0" smtClean="0"/>
          </a:p>
          <a:p>
            <a:pPr lvl="1" indent="-342900">
              <a:buFont typeface="Arial" panose="020B0604020202020204" pitchFamily="34" charset="0"/>
              <a:buChar char="•"/>
            </a:pPr>
            <a:r>
              <a:rPr lang="nb-NO" sz="9600" dirty="0" smtClean="0"/>
              <a:t>No </a:t>
            </a:r>
            <a:r>
              <a:rPr lang="nb-NO" sz="9600" dirty="0" err="1" smtClean="0"/>
              <a:t>selection</a:t>
            </a:r>
            <a:r>
              <a:rPr lang="nb-NO" sz="9600" dirty="0" smtClean="0"/>
              <a:t>, </a:t>
            </a:r>
            <a:r>
              <a:rPr lang="nb-NO" sz="9600" dirty="0" err="1" smtClean="0"/>
              <a:t>tracking</a:t>
            </a:r>
            <a:r>
              <a:rPr lang="nb-NO" sz="9600" dirty="0" smtClean="0"/>
              <a:t> or </a:t>
            </a:r>
            <a:r>
              <a:rPr lang="nb-NO" sz="9600" dirty="0" err="1" smtClean="0"/>
              <a:t>streaming</a:t>
            </a:r>
            <a:r>
              <a:rPr lang="nb-NO" sz="9600" dirty="0" smtClean="0"/>
              <a:t> </a:t>
            </a:r>
            <a:r>
              <a:rPr lang="nb-NO" sz="9600" dirty="0" err="1" smtClean="0"/>
              <a:t>of</a:t>
            </a:r>
            <a:r>
              <a:rPr lang="nb-NO" sz="9600" dirty="0" smtClean="0"/>
              <a:t> students </a:t>
            </a:r>
            <a:r>
              <a:rPr lang="nb-NO" sz="9600" dirty="0" err="1" smtClean="0"/>
              <a:t>until</a:t>
            </a:r>
            <a:r>
              <a:rPr lang="nb-NO" sz="9600" dirty="0" smtClean="0"/>
              <a:t> </a:t>
            </a:r>
            <a:r>
              <a:rPr lang="nb-NO" sz="9600" dirty="0" err="1" smtClean="0"/>
              <a:t>the</a:t>
            </a:r>
            <a:r>
              <a:rPr lang="nb-NO" sz="9600" dirty="0" smtClean="0"/>
              <a:t> age </a:t>
            </a:r>
            <a:r>
              <a:rPr lang="nb-NO" sz="9600" dirty="0" err="1" smtClean="0"/>
              <a:t>of</a:t>
            </a:r>
            <a:r>
              <a:rPr lang="nb-NO" sz="9600" dirty="0" smtClean="0"/>
              <a:t> 16. </a:t>
            </a:r>
          </a:p>
          <a:p>
            <a:pPr marL="400050" lvl="1" indent="0">
              <a:buNone/>
            </a:pPr>
            <a:endParaRPr lang="nb-NO" sz="9600" dirty="0" smtClean="0"/>
          </a:p>
          <a:p>
            <a:pPr marL="400050" lvl="1" indent="0">
              <a:buNone/>
            </a:pPr>
            <a:endParaRPr lang="nb-NO" sz="9600" dirty="0" smtClean="0"/>
          </a:p>
          <a:p>
            <a:pPr lvl="1">
              <a:buFont typeface="Arial" panose="020B0604020202020204" pitchFamily="34" charset="0"/>
              <a:buChar char="•"/>
            </a:pPr>
            <a:r>
              <a:rPr lang="nb-NO" sz="9600" dirty="0" smtClean="0"/>
              <a:t>«The </a:t>
            </a:r>
            <a:r>
              <a:rPr lang="nb-NO" sz="9600" dirty="0" err="1"/>
              <a:t>classroom</a:t>
            </a:r>
            <a:r>
              <a:rPr lang="nb-NO" sz="9600" dirty="0"/>
              <a:t> as </a:t>
            </a:r>
            <a:r>
              <a:rPr lang="nb-NO" sz="9600" dirty="0" err="1"/>
              <a:t>cultural</a:t>
            </a:r>
            <a:r>
              <a:rPr lang="nb-NO" sz="9600" dirty="0"/>
              <a:t> </a:t>
            </a:r>
            <a:r>
              <a:rPr lang="nb-NO" sz="9600" dirty="0" err="1" smtClean="0"/>
              <a:t>canon</a:t>
            </a:r>
            <a:r>
              <a:rPr lang="nb-NO" sz="9600" dirty="0" smtClean="0"/>
              <a:t>»</a:t>
            </a:r>
          </a:p>
          <a:p>
            <a:pPr lvl="2"/>
            <a:r>
              <a:rPr lang="nb-NO" sz="9600" dirty="0" err="1" smtClean="0"/>
              <a:t>Emphasis</a:t>
            </a:r>
            <a:r>
              <a:rPr lang="nb-NO" sz="9600" dirty="0" smtClean="0"/>
              <a:t> </a:t>
            </a:r>
            <a:r>
              <a:rPr lang="nb-NO" sz="9600" dirty="0" err="1" smtClean="0"/>
              <a:t>on</a:t>
            </a:r>
            <a:r>
              <a:rPr lang="nb-NO" sz="9600" dirty="0" smtClean="0"/>
              <a:t> </a:t>
            </a:r>
            <a:r>
              <a:rPr lang="nb-NO" sz="9600" dirty="0" err="1" smtClean="0"/>
              <a:t>democratic</a:t>
            </a:r>
            <a:r>
              <a:rPr lang="nb-NO" sz="9600" dirty="0" smtClean="0"/>
              <a:t> </a:t>
            </a:r>
            <a:r>
              <a:rPr lang="nb-NO" sz="9600" dirty="0" err="1" smtClean="0"/>
              <a:t>values</a:t>
            </a:r>
            <a:r>
              <a:rPr lang="nb-NO" sz="9600" dirty="0" smtClean="0"/>
              <a:t> and </a:t>
            </a:r>
            <a:r>
              <a:rPr lang="nb-NO" sz="9600" dirty="0" err="1" smtClean="0"/>
              <a:t>participation</a:t>
            </a:r>
            <a:r>
              <a:rPr lang="nb-NO" sz="9600" dirty="0" smtClean="0"/>
              <a:t>, </a:t>
            </a:r>
            <a:r>
              <a:rPr lang="nb-NO" sz="9600" dirty="0" err="1" smtClean="0"/>
              <a:t>democratic</a:t>
            </a:r>
            <a:r>
              <a:rPr lang="nb-NO" sz="9600" dirty="0" smtClean="0"/>
              <a:t> </a:t>
            </a:r>
            <a:r>
              <a:rPr lang="nb-NO" sz="9600" dirty="0" err="1" smtClean="0"/>
              <a:t>socialization</a:t>
            </a:r>
            <a:r>
              <a:rPr lang="nb-NO" sz="9600" dirty="0" smtClean="0"/>
              <a:t> </a:t>
            </a:r>
            <a:r>
              <a:rPr lang="nb-NO" sz="9600" dirty="0" err="1" smtClean="0"/>
              <a:t>of</a:t>
            </a:r>
            <a:r>
              <a:rPr lang="nb-NO" sz="9600" dirty="0" smtClean="0"/>
              <a:t> </a:t>
            </a:r>
            <a:r>
              <a:rPr lang="nb-NO" sz="9600" dirty="0" err="1" smtClean="0"/>
              <a:t>pupils</a:t>
            </a:r>
            <a:r>
              <a:rPr lang="nb-NO" sz="9600" dirty="0" smtClean="0"/>
              <a:t>,</a:t>
            </a:r>
          </a:p>
          <a:p>
            <a:pPr lvl="2"/>
            <a:endParaRPr lang="nb-NO" sz="9600" dirty="0" smtClean="0"/>
          </a:p>
          <a:p>
            <a:pPr marL="914400" lvl="2" indent="0">
              <a:buNone/>
            </a:pPr>
            <a:endParaRPr lang="nb-NO" sz="9600" dirty="0" smtClean="0"/>
          </a:p>
          <a:p>
            <a:pPr lvl="1" indent="-342900">
              <a:buFont typeface="Arial" panose="020B0604020202020204" pitchFamily="34" charset="0"/>
              <a:buChar char="•"/>
            </a:pPr>
            <a:r>
              <a:rPr lang="nb-NO" sz="9600" dirty="0" err="1" smtClean="0"/>
              <a:t>School´s</a:t>
            </a:r>
            <a:r>
              <a:rPr lang="nb-NO" sz="9600" dirty="0" smtClean="0"/>
              <a:t> </a:t>
            </a:r>
            <a:r>
              <a:rPr lang="nb-NO" sz="9600" dirty="0" err="1"/>
              <a:t>task</a:t>
            </a:r>
            <a:r>
              <a:rPr lang="nb-NO" sz="9600" dirty="0"/>
              <a:t> to </a:t>
            </a:r>
            <a:r>
              <a:rPr lang="nb-NO" sz="9600" dirty="0" err="1"/>
              <a:t>reduce</a:t>
            </a:r>
            <a:r>
              <a:rPr lang="nb-NO" sz="9600" dirty="0"/>
              <a:t> </a:t>
            </a:r>
            <a:r>
              <a:rPr lang="nb-NO" sz="9600" dirty="0" smtClean="0"/>
              <a:t> </a:t>
            </a:r>
            <a:r>
              <a:rPr lang="nb-NO" sz="9600" dirty="0" err="1" smtClean="0"/>
              <a:t>social</a:t>
            </a:r>
            <a:r>
              <a:rPr lang="nb-NO" sz="9600" dirty="0" smtClean="0"/>
              <a:t> </a:t>
            </a:r>
            <a:r>
              <a:rPr lang="nb-NO" sz="9600" dirty="0" err="1" smtClean="0"/>
              <a:t>class</a:t>
            </a:r>
            <a:r>
              <a:rPr lang="nb-NO" sz="9600" dirty="0" smtClean="0"/>
              <a:t> </a:t>
            </a:r>
            <a:r>
              <a:rPr lang="nb-NO" sz="9600" dirty="0" err="1"/>
              <a:t>differences</a:t>
            </a:r>
            <a:r>
              <a:rPr lang="nb-NO" sz="9600" dirty="0"/>
              <a:t>.</a:t>
            </a:r>
          </a:p>
          <a:p>
            <a:pPr lvl="2" indent="-342900"/>
            <a:r>
              <a:rPr lang="nb-NO" sz="9600" dirty="0" err="1" smtClean="0"/>
              <a:t>build</a:t>
            </a:r>
            <a:r>
              <a:rPr lang="nb-NO" sz="9600" dirty="0" smtClean="0"/>
              <a:t> </a:t>
            </a:r>
            <a:r>
              <a:rPr lang="nb-NO" sz="9600" dirty="0"/>
              <a:t>democracy, </a:t>
            </a:r>
            <a:r>
              <a:rPr lang="nb-NO" sz="9600" dirty="0" err="1"/>
              <a:t>solidarity</a:t>
            </a:r>
            <a:r>
              <a:rPr lang="nb-NO" sz="9600" dirty="0"/>
              <a:t>, </a:t>
            </a:r>
            <a:r>
              <a:rPr lang="nb-NO" sz="9600" dirty="0" err="1" smtClean="0"/>
              <a:t>cooperation</a:t>
            </a:r>
            <a:r>
              <a:rPr lang="nb-NO" sz="9600" dirty="0" smtClean="0"/>
              <a:t> – support </a:t>
            </a:r>
            <a:r>
              <a:rPr lang="nb-NO" sz="9600" dirty="0" err="1" smtClean="0"/>
              <a:t>equity</a:t>
            </a:r>
            <a:endParaRPr lang="nb-NO" sz="9600" dirty="0" smtClean="0"/>
          </a:p>
          <a:p>
            <a:pPr marL="800100" lvl="2" indent="0">
              <a:buNone/>
            </a:pPr>
            <a:r>
              <a:rPr lang="nb-NO" sz="9600" dirty="0" smtClean="0"/>
              <a:t> </a:t>
            </a:r>
          </a:p>
          <a:p>
            <a:pPr marL="800100" lvl="2" indent="0">
              <a:buNone/>
            </a:pPr>
            <a:endParaRPr lang="nb-NO" sz="9600" dirty="0"/>
          </a:p>
          <a:p>
            <a:pPr marL="800100" lvl="2" indent="0">
              <a:buNone/>
            </a:pPr>
            <a:endParaRPr lang="nb-NO" sz="9600" dirty="0"/>
          </a:p>
        </p:txBody>
      </p:sp>
    </p:spTree>
    <p:extLst>
      <p:ext uri="{BB962C8B-B14F-4D97-AF65-F5344CB8AC3E}">
        <p14:creationId xmlns:p14="http://schemas.microsoft.com/office/powerpoint/2010/main" val="370906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16632"/>
            <a:ext cx="8229600" cy="1368152"/>
          </a:xfrm>
        </p:spPr>
        <p:txBody>
          <a:bodyPr>
            <a:normAutofit fontScale="90000"/>
          </a:bodyPr>
          <a:lstStyle/>
          <a:p>
            <a:r>
              <a:rPr lang="nb-NO" dirty="0" err="1" smtClean="0"/>
              <a:t>Why</a:t>
            </a:r>
            <a:r>
              <a:rPr lang="nb-NO" dirty="0" smtClean="0"/>
              <a:t> is </a:t>
            </a:r>
            <a:r>
              <a:rPr lang="nb-NO" dirty="0" err="1" smtClean="0"/>
              <a:t>the</a:t>
            </a:r>
            <a:r>
              <a:rPr lang="nb-NO" dirty="0" smtClean="0"/>
              <a:t> Nordic Model </a:t>
            </a:r>
            <a:r>
              <a:rPr lang="nb-NO" dirty="0" err="1" smtClean="0"/>
              <a:t>interesting</a:t>
            </a:r>
            <a:r>
              <a:rPr lang="nb-NO" dirty="0" smtClean="0"/>
              <a:t>?</a:t>
            </a:r>
            <a:br>
              <a:rPr lang="nb-NO" dirty="0" smtClean="0"/>
            </a:br>
            <a:r>
              <a:rPr lang="nb-NO" dirty="0" err="1" smtClean="0"/>
              <a:t>Marketliberalism</a:t>
            </a:r>
            <a:r>
              <a:rPr lang="nb-NO" dirty="0" smtClean="0"/>
              <a:t> and NPM</a:t>
            </a:r>
            <a:endParaRPr lang="nb-NO" dirty="0"/>
          </a:p>
        </p:txBody>
      </p:sp>
      <p:sp>
        <p:nvSpPr>
          <p:cNvPr id="3" name="Plassholder for innhold 2"/>
          <p:cNvSpPr>
            <a:spLocks noGrp="1"/>
          </p:cNvSpPr>
          <p:nvPr>
            <p:ph idx="1"/>
          </p:nvPr>
        </p:nvSpPr>
        <p:spPr>
          <a:xfrm>
            <a:off x="179512" y="1628800"/>
            <a:ext cx="8640960" cy="5112568"/>
          </a:xfrm>
        </p:spPr>
        <p:txBody>
          <a:bodyPr>
            <a:normAutofit/>
          </a:bodyPr>
          <a:lstStyle/>
          <a:p>
            <a:pPr marL="0" indent="0">
              <a:buNone/>
            </a:pPr>
            <a:endParaRPr lang="nb-NO" sz="2400" dirty="0"/>
          </a:p>
          <a:p>
            <a:r>
              <a:rPr lang="nb-NO" sz="2400" dirty="0" err="1" smtClean="0"/>
              <a:t>Restructuring</a:t>
            </a:r>
            <a:r>
              <a:rPr lang="nb-NO" sz="2400" dirty="0" smtClean="0"/>
              <a:t>  </a:t>
            </a:r>
            <a:r>
              <a:rPr lang="nb-NO" sz="2400" dirty="0" err="1"/>
              <a:t>school</a:t>
            </a:r>
            <a:r>
              <a:rPr lang="nb-NO" sz="2400" dirty="0"/>
              <a:t> system in </a:t>
            </a:r>
            <a:r>
              <a:rPr lang="nb-NO" sz="2400" dirty="0" err="1"/>
              <a:t>the</a:t>
            </a:r>
            <a:r>
              <a:rPr lang="nb-NO" sz="2400" dirty="0"/>
              <a:t> Scandinavian </a:t>
            </a:r>
            <a:r>
              <a:rPr lang="nb-NO" sz="2400" dirty="0" err="1" smtClean="0"/>
              <a:t>countries</a:t>
            </a:r>
            <a:r>
              <a:rPr lang="nb-NO" sz="2400" dirty="0" smtClean="0"/>
              <a:t> during </a:t>
            </a:r>
            <a:r>
              <a:rPr lang="nb-NO" sz="2400" dirty="0" err="1"/>
              <a:t>the</a:t>
            </a:r>
            <a:r>
              <a:rPr lang="nb-NO" sz="2400" dirty="0"/>
              <a:t> </a:t>
            </a:r>
            <a:r>
              <a:rPr lang="nb-NO" sz="2400" dirty="0" smtClean="0"/>
              <a:t>1990s.</a:t>
            </a:r>
          </a:p>
          <a:p>
            <a:pPr marL="914400" lvl="2" indent="0">
              <a:buNone/>
            </a:pPr>
            <a:endParaRPr lang="nb-NO" dirty="0"/>
          </a:p>
          <a:p>
            <a:pPr marL="457200" indent="-457200">
              <a:buNone/>
            </a:pPr>
            <a:endParaRPr lang="nb-NO" sz="2400" dirty="0"/>
          </a:p>
          <a:p>
            <a:r>
              <a:rPr lang="en-US" sz="2400" dirty="0"/>
              <a:t>M</a:t>
            </a:r>
            <a:r>
              <a:rPr lang="en-US" sz="2400" dirty="0" smtClean="0"/>
              <a:t>arket </a:t>
            </a:r>
            <a:r>
              <a:rPr lang="en-US" sz="2400" dirty="0"/>
              <a:t>liberalism and </a:t>
            </a:r>
            <a:r>
              <a:rPr lang="en-US" sz="2400" dirty="0" smtClean="0"/>
              <a:t>New </a:t>
            </a:r>
            <a:r>
              <a:rPr lang="en-US" sz="2400" dirty="0"/>
              <a:t>P</a:t>
            </a:r>
            <a:r>
              <a:rPr lang="en-US" sz="2400" dirty="0" smtClean="0"/>
              <a:t>ublic </a:t>
            </a:r>
            <a:r>
              <a:rPr lang="en-US" sz="2400" dirty="0"/>
              <a:t>M</a:t>
            </a:r>
            <a:r>
              <a:rPr lang="en-US" sz="2400" dirty="0" smtClean="0"/>
              <a:t>anagement </a:t>
            </a:r>
          </a:p>
          <a:p>
            <a:pPr lvl="1"/>
            <a:r>
              <a:rPr lang="en-US" sz="2400" dirty="0" smtClean="0"/>
              <a:t>Democracy stands </a:t>
            </a:r>
            <a:r>
              <a:rPr lang="en-US" sz="2400" dirty="0"/>
              <a:t>the risk of becoming thin or weak. </a:t>
            </a:r>
            <a:endParaRPr lang="en-US" sz="2400" dirty="0" smtClean="0"/>
          </a:p>
          <a:p>
            <a:pPr lvl="2"/>
            <a:r>
              <a:rPr lang="en-US" dirty="0" smtClean="0"/>
              <a:t>Worries:  </a:t>
            </a:r>
            <a:r>
              <a:rPr lang="en-US" dirty="0"/>
              <a:t>democracy will only work as a means to securing citizens’ rights </a:t>
            </a:r>
            <a:endParaRPr lang="en-US" sz="1600" dirty="0" smtClean="0"/>
          </a:p>
          <a:p>
            <a:pPr marL="457200" indent="-457200">
              <a:buNone/>
            </a:pPr>
            <a:endParaRPr lang="nb-NO" sz="2400" dirty="0"/>
          </a:p>
        </p:txBody>
      </p:sp>
    </p:spTree>
    <p:extLst>
      <p:ext uri="{BB962C8B-B14F-4D97-AF65-F5344CB8AC3E}">
        <p14:creationId xmlns:p14="http://schemas.microsoft.com/office/powerpoint/2010/main" val="176062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On </a:t>
            </a:r>
            <a:r>
              <a:rPr lang="nb-NO" dirty="0" err="1" smtClean="0"/>
              <a:t>the</a:t>
            </a:r>
            <a:r>
              <a:rPr lang="nb-NO" dirty="0" smtClean="0"/>
              <a:t> </a:t>
            </a:r>
            <a:r>
              <a:rPr lang="nb-NO" dirty="0" err="1" smtClean="0"/>
              <a:t>topic</a:t>
            </a:r>
            <a:r>
              <a:rPr lang="nb-NO" dirty="0" smtClean="0"/>
              <a:t> </a:t>
            </a:r>
            <a:r>
              <a:rPr lang="nb-NO" dirty="0" err="1" smtClean="0"/>
              <a:t>of</a:t>
            </a:r>
            <a:r>
              <a:rPr lang="nb-NO" dirty="0" smtClean="0"/>
              <a:t> </a:t>
            </a:r>
            <a:r>
              <a:rPr lang="nb-NO" dirty="0" err="1"/>
              <a:t>P</a:t>
            </a:r>
            <a:r>
              <a:rPr lang="nb-NO" dirty="0" err="1" smtClean="0"/>
              <a:t>olitics</a:t>
            </a:r>
            <a:r>
              <a:rPr lang="nb-NO" dirty="0" smtClean="0"/>
              <a:t> and </a:t>
            </a:r>
            <a:r>
              <a:rPr lang="nb-NO" dirty="0" err="1"/>
              <a:t>E</a:t>
            </a:r>
            <a:r>
              <a:rPr lang="nb-NO" dirty="0" err="1" smtClean="0"/>
              <a:t>ducation</a:t>
            </a:r>
            <a:r>
              <a:rPr lang="nb-NO" dirty="0" smtClean="0"/>
              <a:t/>
            </a:r>
            <a:br>
              <a:rPr lang="nb-NO" dirty="0" smtClean="0"/>
            </a:br>
            <a:r>
              <a:rPr lang="en-US" sz="1600" dirty="0"/>
              <a:t>(</a:t>
            </a:r>
            <a:r>
              <a:rPr lang="en-US" sz="1600" dirty="0" err="1"/>
              <a:t>Utdanningsdirektoratet</a:t>
            </a:r>
            <a:r>
              <a:rPr lang="en-US" sz="1600" dirty="0"/>
              <a:t>, 2013). </a:t>
            </a:r>
            <a:r>
              <a:rPr lang="nb-NO" dirty="0"/>
              <a:t/>
            </a:r>
            <a:br>
              <a:rPr lang="nb-NO" dirty="0"/>
            </a:br>
            <a:endParaRPr lang="nb-NO" dirty="0"/>
          </a:p>
        </p:txBody>
      </p:sp>
      <p:sp>
        <p:nvSpPr>
          <p:cNvPr id="3" name="Plassholder for innhold 2"/>
          <p:cNvSpPr>
            <a:spLocks noGrp="1"/>
          </p:cNvSpPr>
          <p:nvPr>
            <p:ph idx="1"/>
          </p:nvPr>
        </p:nvSpPr>
        <p:spPr>
          <a:xfrm>
            <a:off x="457200" y="1196752"/>
            <a:ext cx="8229600" cy="4929411"/>
          </a:xfrm>
        </p:spPr>
        <p:txBody>
          <a:bodyPr>
            <a:normAutofit/>
          </a:bodyPr>
          <a:lstStyle/>
          <a:p>
            <a:r>
              <a:rPr lang="en-US" dirty="0"/>
              <a:t>11 % less schools in Norway during 10 year-period. </a:t>
            </a:r>
            <a:endParaRPr lang="en-US" dirty="0" smtClean="0"/>
          </a:p>
          <a:p>
            <a:pPr marL="0" indent="0">
              <a:buNone/>
            </a:pPr>
            <a:endParaRPr lang="en-US" dirty="0"/>
          </a:p>
          <a:p>
            <a:r>
              <a:rPr lang="en-US" dirty="0"/>
              <a:t>50 % of the schools that </a:t>
            </a:r>
            <a:r>
              <a:rPr lang="en-US" dirty="0" smtClean="0"/>
              <a:t>were </a:t>
            </a:r>
            <a:r>
              <a:rPr lang="en-US" dirty="0"/>
              <a:t>closed had less than 34 students the last year </a:t>
            </a:r>
            <a:r>
              <a:rPr lang="en-US" dirty="0" smtClean="0"/>
              <a:t> </a:t>
            </a:r>
            <a:r>
              <a:rPr lang="en-US" dirty="0"/>
              <a:t>the </a:t>
            </a:r>
            <a:r>
              <a:rPr lang="en-US" dirty="0" smtClean="0"/>
              <a:t>schools were open.</a:t>
            </a:r>
          </a:p>
          <a:p>
            <a:pPr marL="0" indent="0">
              <a:buNone/>
            </a:pPr>
            <a:endParaRPr lang="en-US" dirty="0"/>
          </a:p>
          <a:p>
            <a:r>
              <a:rPr lang="en-US" dirty="0"/>
              <a:t>550 schools </a:t>
            </a:r>
            <a:r>
              <a:rPr lang="en-US" dirty="0" smtClean="0"/>
              <a:t>less</a:t>
            </a:r>
          </a:p>
          <a:p>
            <a:endParaRPr lang="nb-NO" dirty="0"/>
          </a:p>
        </p:txBody>
      </p:sp>
    </p:spTree>
    <p:extLst>
      <p:ext uri="{BB962C8B-B14F-4D97-AF65-F5344CB8AC3E}">
        <p14:creationId xmlns:p14="http://schemas.microsoft.com/office/powerpoint/2010/main" val="3561405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8520" y="0"/>
            <a:ext cx="9145016" cy="2132856"/>
          </a:xfrm>
        </p:spPr>
        <p:txBody>
          <a:bodyPr>
            <a:normAutofit/>
          </a:bodyPr>
          <a:lstStyle/>
          <a:p>
            <a:r>
              <a:rPr lang="nb-NO" dirty="0" smtClean="0"/>
              <a:t>Pilot </a:t>
            </a:r>
            <a:r>
              <a:rPr lang="nb-NO" dirty="0" err="1" smtClean="0"/>
              <a:t>study</a:t>
            </a:r>
            <a:endParaRPr lang="nb-NO" dirty="0"/>
          </a:p>
        </p:txBody>
      </p:sp>
      <p:sp>
        <p:nvSpPr>
          <p:cNvPr id="3" name="Plassholder for innhold 2"/>
          <p:cNvSpPr>
            <a:spLocks noGrp="1"/>
          </p:cNvSpPr>
          <p:nvPr>
            <p:ph idx="1"/>
          </p:nvPr>
        </p:nvSpPr>
        <p:spPr>
          <a:xfrm>
            <a:off x="107504" y="1916832"/>
            <a:ext cx="9036496" cy="4752528"/>
          </a:xfrm>
        </p:spPr>
        <p:txBody>
          <a:bodyPr>
            <a:normAutofit/>
          </a:bodyPr>
          <a:lstStyle/>
          <a:p>
            <a:pPr marL="0" indent="0">
              <a:buNone/>
            </a:pPr>
            <a:endParaRPr lang="en-US" dirty="0" smtClean="0"/>
          </a:p>
          <a:p>
            <a:pPr algn="just"/>
            <a:r>
              <a:rPr lang="en-US" dirty="0" smtClean="0"/>
              <a:t> </a:t>
            </a:r>
            <a:r>
              <a:rPr lang="en-US" dirty="0"/>
              <a:t>W</a:t>
            </a:r>
            <a:r>
              <a:rPr lang="en-US" dirty="0" smtClean="0"/>
              <a:t>e enter the research field with a broad question and ask:</a:t>
            </a:r>
          </a:p>
          <a:p>
            <a:pPr marL="0" indent="0" algn="just">
              <a:buNone/>
            </a:pPr>
            <a:endParaRPr lang="en-US" dirty="0"/>
          </a:p>
          <a:p>
            <a:r>
              <a:rPr lang="en-US" b="1" dirty="0" smtClean="0"/>
              <a:t>“What experiences do </a:t>
            </a:r>
            <a:r>
              <a:rPr lang="en-US" b="1" dirty="0" smtClean="0"/>
              <a:t>the local</a:t>
            </a:r>
            <a:r>
              <a:rPr lang="en-US" b="1" dirty="0" smtClean="0"/>
              <a:t> </a:t>
            </a:r>
            <a:r>
              <a:rPr lang="en-US" b="1" dirty="0" smtClean="0"/>
              <a:t>citizens in the local community have regarding “their” public school?”  </a:t>
            </a:r>
          </a:p>
          <a:p>
            <a:endParaRPr lang="en-US" dirty="0" smtClean="0"/>
          </a:p>
          <a:p>
            <a:endParaRPr lang="nb-NO" dirty="0"/>
          </a:p>
        </p:txBody>
      </p:sp>
    </p:spTree>
    <p:extLst>
      <p:ext uri="{BB962C8B-B14F-4D97-AF65-F5344CB8AC3E}">
        <p14:creationId xmlns:p14="http://schemas.microsoft.com/office/powerpoint/2010/main" val="854592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8291264" cy="1417638"/>
          </a:xfrm>
        </p:spPr>
        <p:txBody>
          <a:bodyPr>
            <a:normAutofit fontScale="90000"/>
          </a:bodyPr>
          <a:lstStyle/>
          <a:p>
            <a:r>
              <a:rPr lang="nb-NO" dirty="0" smtClean="0"/>
              <a:t/>
            </a:r>
            <a:br>
              <a:rPr lang="nb-NO" dirty="0" smtClean="0"/>
            </a:br>
            <a:r>
              <a:rPr lang="nb-NO" dirty="0" err="1" smtClean="0"/>
              <a:t>Theory</a:t>
            </a:r>
            <a:r>
              <a:rPr lang="nb-NO" dirty="0" smtClean="0"/>
              <a:t/>
            </a:r>
            <a:br>
              <a:rPr lang="nb-NO" dirty="0" smtClean="0"/>
            </a:br>
            <a:r>
              <a:rPr lang="en-US" sz="3600" dirty="0"/>
              <a:t>(Rancière,1998) </a:t>
            </a:r>
            <a:br>
              <a:rPr lang="en-US" sz="3600" dirty="0"/>
            </a:br>
            <a:endParaRPr lang="nb-NO" sz="3600"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83552953"/>
              </p:ext>
            </p:extLst>
          </p:nvPr>
        </p:nvGraphicFramePr>
        <p:xfrm>
          <a:off x="179512" y="1628800"/>
          <a:ext cx="8712968" cy="4421088"/>
        </p:xfrm>
        <a:graphic>
          <a:graphicData uri="http://schemas.openxmlformats.org/drawingml/2006/table">
            <a:tbl>
              <a:tblPr firstRow="1" bandRow="1">
                <a:tableStyleId>{5C22544A-7EE6-4342-B048-85BDC9FD1C3A}</a:tableStyleId>
              </a:tblPr>
              <a:tblGrid>
                <a:gridCol w="4032448"/>
                <a:gridCol w="4680520"/>
              </a:tblGrid>
              <a:tr h="1080120">
                <a:tc>
                  <a:txBody>
                    <a:bodyPr/>
                    <a:lstStyle/>
                    <a:p>
                      <a:r>
                        <a:rPr lang="nb-NO" sz="3200" dirty="0" smtClean="0"/>
                        <a:t>Democracy as Regime</a:t>
                      </a:r>
                      <a:endParaRPr lang="nb-NO" sz="3200" dirty="0"/>
                    </a:p>
                  </a:txBody>
                  <a:tcPr/>
                </a:tc>
                <a:tc>
                  <a:txBody>
                    <a:bodyPr/>
                    <a:lstStyle/>
                    <a:p>
                      <a:r>
                        <a:rPr lang="nb-NO" sz="3200" dirty="0" smtClean="0"/>
                        <a:t>Democracy as</a:t>
                      </a:r>
                      <a:r>
                        <a:rPr lang="nb-NO" sz="3200" baseline="0" dirty="0" smtClean="0"/>
                        <a:t> </a:t>
                      </a:r>
                      <a:r>
                        <a:rPr lang="nb-NO" sz="3200" baseline="0" dirty="0" err="1" smtClean="0"/>
                        <a:t>S</a:t>
                      </a:r>
                      <a:r>
                        <a:rPr lang="nb-NO" sz="3200" dirty="0" err="1" smtClean="0"/>
                        <a:t>ubjectivity</a:t>
                      </a:r>
                      <a:endParaRPr lang="nb-NO" sz="3200" dirty="0"/>
                    </a:p>
                  </a:txBody>
                  <a:tcPr/>
                </a:tc>
              </a:tr>
              <a:tr h="3340968">
                <a:tc>
                  <a:txBody>
                    <a:bodyPr/>
                    <a:lstStyle/>
                    <a:p>
                      <a:pPr algn="just">
                        <a:defRPr/>
                      </a:pPr>
                      <a:endParaRPr lang="en-US" dirty="0" smtClean="0">
                        <a:latin typeface="Arial Narrow" pitchFamily="34" charset="0"/>
                      </a:endParaRPr>
                    </a:p>
                    <a:p>
                      <a:pPr algn="just">
                        <a:defRPr/>
                      </a:pPr>
                      <a:r>
                        <a:rPr lang="en-US" dirty="0" smtClean="0">
                          <a:latin typeface="Arial Narrow" pitchFamily="34" charset="0"/>
                        </a:rPr>
                        <a:t>- The construction of a particular form: the “Police order”</a:t>
                      </a:r>
                    </a:p>
                    <a:p>
                      <a:pPr algn="just">
                        <a:defRPr/>
                      </a:pPr>
                      <a:endParaRPr lang="en-US" dirty="0" smtClean="0">
                        <a:latin typeface="Arial Narrow" pitchFamily="34" charset="0"/>
                      </a:endParaRPr>
                    </a:p>
                    <a:p>
                      <a:pPr algn="just">
                        <a:defRPr/>
                      </a:pPr>
                      <a:r>
                        <a:rPr lang="en-US" dirty="0" smtClean="0">
                          <a:latin typeface="Arial Narrow" pitchFamily="34" charset="0"/>
                        </a:rPr>
                        <a:t>- “Police order” indicates something is already identified and Democracy thus only becomes a question of </a:t>
                      </a:r>
                      <a:r>
                        <a:rPr lang="en-US" b="1" i="1" dirty="0" smtClean="0">
                          <a:latin typeface="Arial Narrow" pitchFamily="34" charset="0"/>
                        </a:rPr>
                        <a:t>“who votes for what?”</a:t>
                      </a:r>
                    </a:p>
                    <a:p>
                      <a:endParaRPr lang="nb-NO" dirty="0"/>
                    </a:p>
                  </a:txBody>
                  <a:tcPr/>
                </a:tc>
                <a:tc>
                  <a:txBody>
                    <a:bodyPr/>
                    <a:lstStyle/>
                    <a:p>
                      <a:pPr>
                        <a:defRPr/>
                      </a:pPr>
                      <a:r>
                        <a:rPr lang="en-US" dirty="0" smtClean="0"/>
                        <a:t>-</a:t>
                      </a:r>
                      <a:r>
                        <a:rPr lang="en-US" baseline="0" dirty="0" smtClean="0"/>
                        <a:t> E</a:t>
                      </a:r>
                      <a:r>
                        <a:rPr lang="en-US" dirty="0" smtClean="0"/>
                        <a:t>qual right having the possibility to break in through speech and action</a:t>
                      </a:r>
                    </a:p>
                    <a:p>
                      <a:pPr>
                        <a:defRPr/>
                      </a:pPr>
                      <a:endParaRPr lang="en-US" dirty="0" smtClean="0"/>
                    </a:p>
                    <a:p>
                      <a:pPr algn="just">
                        <a:defRPr/>
                      </a:pPr>
                      <a:r>
                        <a:rPr lang="en-US" dirty="0" smtClean="0"/>
                        <a:t>- </a:t>
                      </a:r>
                      <a:r>
                        <a:rPr lang="en-US" dirty="0" smtClean="0"/>
                        <a:t>Equity </a:t>
                      </a:r>
                      <a:r>
                        <a:rPr lang="en-US" dirty="0" smtClean="0"/>
                        <a:t>understood as subjectivity concerns our right to disagree</a:t>
                      </a:r>
                    </a:p>
                    <a:p>
                      <a:pPr marL="0" indent="0">
                        <a:buNone/>
                        <a:defRPr/>
                      </a:pPr>
                      <a:r>
                        <a:rPr lang="en-US" dirty="0" smtClean="0"/>
                        <a:t> </a:t>
                      </a:r>
                    </a:p>
                    <a:p>
                      <a:pPr>
                        <a:defRPr/>
                      </a:pPr>
                      <a:r>
                        <a:rPr lang="en-US" dirty="0" smtClean="0"/>
                        <a:t>- Break with consensus in the ”gap” in-between speaking and acting humans.</a:t>
                      </a:r>
                    </a:p>
                    <a:p>
                      <a:endParaRPr lang="nb-NO" dirty="0"/>
                    </a:p>
                  </a:txBody>
                  <a:tcPr/>
                </a:tc>
              </a:tr>
            </a:tbl>
          </a:graphicData>
        </a:graphic>
      </p:graphicFrame>
    </p:spTree>
    <p:extLst>
      <p:ext uri="{BB962C8B-B14F-4D97-AF65-F5344CB8AC3E}">
        <p14:creationId xmlns:p14="http://schemas.microsoft.com/office/powerpoint/2010/main" val="1325300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16632"/>
            <a:ext cx="8229600" cy="792088"/>
          </a:xfrm>
        </p:spPr>
        <p:txBody>
          <a:bodyPr/>
          <a:lstStyle/>
          <a:p>
            <a:r>
              <a:rPr lang="nb-NO" dirty="0" smtClean="0"/>
              <a:t>Method and </a:t>
            </a:r>
            <a:r>
              <a:rPr lang="nb-NO" dirty="0" err="1" smtClean="0"/>
              <a:t>Analyze</a:t>
            </a:r>
            <a:endParaRPr lang="nb-NO" dirty="0"/>
          </a:p>
        </p:txBody>
      </p:sp>
      <p:sp>
        <p:nvSpPr>
          <p:cNvPr id="3" name="Plassholder for innhold 2"/>
          <p:cNvSpPr>
            <a:spLocks noGrp="1"/>
          </p:cNvSpPr>
          <p:nvPr>
            <p:ph idx="1"/>
          </p:nvPr>
        </p:nvSpPr>
        <p:spPr>
          <a:xfrm>
            <a:off x="251520" y="1124744"/>
            <a:ext cx="8784976" cy="5616624"/>
          </a:xfrm>
        </p:spPr>
        <p:txBody>
          <a:bodyPr>
            <a:normAutofit/>
          </a:bodyPr>
          <a:lstStyle/>
          <a:p>
            <a:endParaRPr lang="nb-NO" dirty="0" smtClean="0"/>
          </a:p>
          <a:p>
            <a:r>
              <a:rPr lang="nb-NO" dirty="0" err="1" smtClean="0"/>
              <a:t>Focusgroup</a:t>
            </a:r>
            <a:endParaRPr lang="nb-NO" dirty="0" smtClean="0"/>
          </a:p>
          <a:p>
            <a:pPr lvl="1"/>
            <a:r>
              <a:rPr lang="nb-NO" dirty="0" err="1"/>
              <a:t>L</a:t>
            </a:r>
            <a:r>
              <a:rPr lang="nb-NO" dirty="0" err="1" smtClean="0"/>
              <a:t>ocals</a:t>
            </a:r>
            <a:r>
              <a:rPr lang="nb-NO" dirty="0" smtClean="0"/>
              <a:t> Citizens</a:t>
            </a:r>
            <a:endParaRPr lang="nb-NO" dirty="0" smtClean="0"/>
          </a:p>
          <a:p>
            <a:pPr lvl="1"/>
            <a:r>
              <a:rPr lang="nb-NO" dirty="0" smtClean="0"/>
              <a:t>3 </a:t>
            </a:r>
            <a:r>
              <a:rPr lang="nb-NO" dirty="0" err="1" smtClean="0"/>
              <a:t>villages</a:t>
            </a:r>
            <a:r>
              <a:rPr lang="nb-NO" dirty="0" smtClean="0"/>
              <a:t> </a:t>
            </a:r>
            <a:r>
              <a:rPr lang="nb-NO" dirty="0" smtClean="0"/>
              <a:t>and 5 </a:t>
            </a:r>
            <a:r>
              <a:rPr lang="nb-NO" dirty="0" err="1" smtClean="0"/>
              <a:t>focus</a:t>
            </a:r>
            <a:r>
              <a:rPr lang="nb-NO" dirty="0" smtClean="0"/>
              <a:t> </a:t>
            </a:r>
            <a:r>
              <a:rPr lang="nb-NO" dirty="0" err="1" smtClean="0"/>
              <a:t>group</a:t>
            </a:r>
            <a:r>
              <a:rPr lang="nb-NO" dirty="0" smtClean="0"/>
              <a:t> </a:t>
            </a:r>
            <a:r>
              <a:rPr lang="nb-NO" dirty="0" err="1" smtClean="0"/>
              <a:t>interviews</a:t>
            </a:r>
            <a:endParaRPr lang="nb-NO" dirty="0" smtClean="0"/>
          </a:p>
          <a:p>
            <a:pPr lvl="1"/>
            <a:endParaRPr lang="nb-NO" dirty="0" smtClean="0"/>
          </a:p>
          <a:p>
            <a:pPr marL="457200" lvl="1" indent="0">
              <a:buNone/>
            </a:pPr>
            <a:endParaRPr lang="nb-NO" dirty="0" smtClean="0"/>
          </a:p>
          <a:p>
            <a:pPr lvl="1"/>
            <a:r>
              <a:rPr lang="nb-NO" dirty="0" err="1" smtClean="0"/>
              <a:t>Analyze</a:t>
            </a:r>
            <a:endParaRPr lang="nb-NO" dirty="0" smtClean="0"/>
          </a:p>
          <a:p>
            <a:pPr lvl="2"/>
            <a:r>
              <a:rPr lang="nb-NO" dirty="0" smtClean="0"/>
              <a:t>The </a:t>
            </a:r>
            <a:r>
              <a:rPr lang="nb-NO" dirty="0" err="1" smtClean="0"/>
              <a:t>information</a:t>
            </a:r>
            <a:r>
              <a:rPr lang="nb-NO" dirty="0" smtClean="0"/>
              <a:t> from </a:t>
            </a:r>
            <a:r>
              <a:rPr lang="nb-NO" dirty="0" err="1" smtClean="0"/>
              <a:t>the</a:t>
            </a:r>
            <a:r>
              <a:rPr lang="nb-NO" dirty="0" smtClean="0"/>
              <a:t> </a:t>
            </a:r>
            <a:r>
              <a:rPr lang="nb-NO" dirty="0" err="1" smtClean="0"/>
              <a:t>focusgroups</a:t>
            </a:r>
            <a:r>
              <a:rPr lang="nb-NO" dirty="0" smtClean="0"/>
              <a:t> </a:t>
            </a:r>
            <a:r>
              <a:rPr lang="nb-NO" dirty="0" err="1" smtClean="0"/>
              <a:t>are</a:t>
            </a:r>
            <a:r>
              <a:rPr lang="nb-NO" dirty="0" smtClean="0"/>
              <a:t> </a:t>
            </a:r>
            <a:r>
              <a:rPr lang="nb-NO" dirty="0" err="1" smtClean="0"/>
              <a:t>analyzed</a:t>
            </a:r>
            <a:r>
              <a:rPr lang="nb-NO" dirty="0" smtClean="0"/>
              <a:t> as </a:t>
            </a:r>
            <a:r>
              <a:rPr lang="nb-NO" b="1" dirty="0" err="1" smtClean="0"/>
              <a:t>discource</a:t>
            </a:r>
            <a:endParaRPr lang="nb-NO" b="1" dirty="0" smtClean="0"/>
          </a:p>
          <a:p>
            <a:pPr lvl="2"/>
            <a:r>
              <a:rPr lang="nb-NO" dirty="0" err="1" smtClean="0"/>
              <a:t>power</a:t>
            </a:r>
            <a:r>
              <a:rPr lang="nb-NO" dirty="0" smtClean="0"/>
              <a:t> </a:t>
            </a:r>
            <a:r>
              <a:rPr lang="nb-NO" dirty="0"/>
              <a:t>and </a:t>
            </a:r>
            <a:r>
              <a:rPr lang="nb-NO" dirty="0" err="1" smtClean="0"/>
              <a:t>hegemony</a:t>
            </a:r>
            <a:endParaRPr lang="nb-NO" dirty="0"/>
          </a:p>
          <a:p>
            <a:pPr lvl="2"/>
            <a:r>
              <a:rPr lang="nb-NO" dirty="0" err="1" smtClean="0"/>
              <a:t>Thin</a:t>
            </a:r>
            <a:r>
              <a:rPr lang="nb-NO" dirty="0" smtClean="0"/>
              <a:t> democracy and </a:t>
            </a:r>
            <a:r>
              <a:rPr lang="nb-NO" dirty="0" err="1" smtClean="0"/>
              <a:t>thick</a:t>
            </a:r>
            <a:r>
              <a:rPr lang="nb-NO" dirty="0" smtClean="0"/>
              <a:t> democracy</a:t>
            </a:r>
          </a:p>
          <a:p>
            <a:pPr lvl="2"/>
            <a:endParaRPr lang="nb-NO" dirty="0"/>
          </a:p>
          <a:p>
            <a:endParaRPr lang="nb-NO" dirty="0" smtClean="0"/>
          </a:p>
          <a:p>
            <a:pPr lvl="1"/>
            <a:endParaRPr lang="nb-NO" dirty="0"/>
          </a:p>
        </p:txBody>
      </p:sp>
    </p:spTree>
    <p:extLst>
      <p:ext uri="{BB962C8B-B14F-4D97-AF65-F5344CB8AC3E}">
        <p14:creationId xmlns:p14="http://schemas.microsoft.com/office/powerpoint/2010/main" val="3926797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6000" dirty="0" smtClean="0"/>
              <a:t/>
            </a:r>
            <a:br>
              <a:rPr lang="nb-NO" sz="6000" dirty="0" smtClean="0"/>
            </a:br>
            <a:r>
              <a:rPr lang="nb-NO" sz="6000" dirty="0" err="1" smtClean="0"/>
              <a:t>Before</a:t>
            </a:r>
            <a:r>
              <a:rPr lang="nb-NO" sz="6000" dirty="0" smtClean="0"/>
              <a:t> </a:t>
            </a:r>
            <a:r>
              <a:rPr lang="nb-NO" sz="6000" dirty="0" err="1" smtClean="0"/>
              <a:t>presenting</a:t>
            </a:r>
            <a:r>
              <a:rPr lang="nb-NO" sz="6000" dirty="0" smtClean="0"/>
              <a:t> </a:t>
            </a:r>
            <a:r>
              <a:rPr lang="nb-NO" sz="6000" dirty="0" err="1" smtClean="0"/>
              <a:t>the</a:t>
            </a:r>
            <a:r>
              <a:rPr lang="nb-NO" sz="6000" dirty="0" smtClean="0"/>
              <a:t> </a:t>
            </a:r>
            <a:r>
              <a:rPr lang="nb-NO" sz="6000" dirty="0" err="1" smtClean="0"/>
              <a:t>results</a:t>
            </a:r>
            <a:endParaRPr lang="nb-NO" sz="6000" dirty="0"/>
          </a:p>
        </p:txBody>
      </p:sp>
      <p:pic>
        <p:nvPicPr>
          <p:cNvPr id="6" name="Plassholder for innhold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7544" y="116632"/>
            <a:ext cx="8208912" cy="640871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12848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4270342F6C79E4FB5C3EDB15A684474" ma:contentTypeVersion="1" ma:contentTypeDescription="Ein neues Dokument erstellen." ma:contentTypeScope="" ma:versionID="4743cd03bd4359079841897d618523d0">
  <xsd:schema xmlns:xsd="http://www.w3.org/2001/XMLSchema" xmlns:p="http://schemas.microsoft.com/office/2006/metadata/properties" xmlns:ns1="http://schemas.microsoft.com/sharepoint/v3" targetNamespace="http://schemas.microsoft.com/office/2006/metadata/properties" ma:root="true" ma:fieldsID="39e5c60d77102b4c08934292457cb77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Geplantes Startdatum" ma:internalName="PublishingStartDate">
      <xsd:simpleType>
        <xsd:restriction base="dms:Unknown"/>
      </xsd:simpleType>
    </xsd:element>
    <xsd:element name="PublishingExpirationDate" ma:index="9" nillable="true" ma:displayName="Geplantes Enddatum"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ma:readOnly="tru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5073721-BC93-47FE-AF06-DB0E25D3D69C}"/>
</file>

<file path=customXml/itemProps2.xml><?xml version="1.0" encoding="utf-8"?>
<ds:datastoreItem xmlns:ds="http://schemas.openxmlformats.org/officeDocument/2006/customXml" ds:itemID="{31A1432C-585E-4804-8066-2A8BF8AC9A17}"/>
</file>

<file path=customXml/itemProps3.xml><?xml version="1.0" encoding="utf-8"?>
<ds:datastoreItem xmlns:ds="http://schemas.openxmlformats.org/officeDocument/2006/customXml" ds:itemID="{5C780E66-6F44-4B33-B606-528FC15AB467}"/>
</file>

<file path=docProps/app.xml><?xml version="1.0" encoding="utf-8"?>
<Properties xmlns="http://schemas.openxmlformats.org/officeDocument/2006/extended-properties" xmlns:vt="http://schemas.openxmlformats.org/officeDocument/2006/docPropsVTypes">
  <Template/>
  <TotalTime>2762</TotalTime>
  <Words>962</Words>
  <Application>Microsoft Office PowerPoint</Application>
  <PresentationFormat>Skjermfremvisning (4:3)</PresentationFormat>
  <Paragraphs>130</Paragraphs>
  <Slides>16</Slides>
  <Notes>16</Notes>
  <HiddenSlides>0</HiddenSlides>
  <MMClips>0</MMClips>
  <ScaleCrop>false</ScaleCrop>
  <HeadingPairs>
    <vt:vector size="4" baseType="variant">
      <vt:variant>
        <vt:lpstr>Tema</vt:lpstr>
      </vt:variant>
      <vt:variant>
        <vt:i4>1</vt:i4>
      </vt:variant>
      <vt:variant>
        <vt:lpstr>Lysbildetitler</vt:lpstr>
      </vt:variant>
      <vt:variant>
        <vt:i4>16</vt:i4>
      </vt:variant>
    </vt:vector>
  </HeadingPairs>
  <TitlesOfParts>
    <vt:vector size="17" baseType="lpstr">
      <vt:lpstr>Office-tema</vt:lpstr>
      <vt:lpstr>Democracy and equity – the local community in the school</vt:lpstr>
      <vt:lpstr>The Nordic Model </vt:lpstr>
      <vt:lpstr>The Nordic Model of Education Arnesen &amp; Lundahl, 2006, Frimannsson 2006, Antikainen, 2006, Telhaug, Mediås, Aasen 2006) </vt:lpstr>
      <vt:lpstr>Why is the Nordic Model interesting? Marketliberalism and NPM</vt:lpstr>
      <vt:lpstr>On the topic of Politics and Education (Utdanningsdirektoratet, 2013).  </vt:lpstr>
      <vt:lpstr>Pilot study</vt:lpstr>
      <vt:lpstr> Theory (Rancière,1998)  </vt:lpstr>
      <vt:lpstr>Method and Analyze</vt:lpstr>
      <vt:lpstr> Before presenting the results</vt:lpstr>
      <vt:lpstr>The hearth of the hub</vt:lpstr>
      <vt:lpstr>Take the highway</vt:lpstr>
      <vt:lpstr>Result continued</vt:lpstr>
      <vt:lpstr>Result continued</vt:lpstr>
      <vt:lpstr>Discussion</vt:lpstr>
      <vt:lpstr> The Nordic Model under pressure?  </vt:lpstr>
      <vt:lpstr>PowerPoint-presentasjon</vt:lpstr>
    </vt:vector>
  </TitlesOfParts>
  <Company>NTNU, SVT-fakultetet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school in the local community – the local community in the school</dc:title>
  <dc:creator>Agneta Knutas</dc:creator>
  <cp:lastModifiedBy>Agneta Knutas</cp:lastModifiedBy>
  <cp:revision>108</cp:revision>
  <dcterms:created xsi:type="dcterms:W3CDTF">2014-03-26T07:55:46Z</dcterms:created>
  <dcterms:modified xsi:type="dcterms:W3CDTF">2014-09-25T12:25:12Z</dcterms:modified>
  <cp:contentType>Dokument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0x01010094270342F6C79E4FB5C3EDB15A684474</vt:lpwstr>
  </property>
</Properties>
</file>