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Default Extension="jpeg" ContentType="image/jpeg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3"/>
  </p:notesMasterIdLst>
  <p:sldIdLst>
    <p:sldId id="259" r:id="rId2"/>
    <p:sldId id="256" r:id="rId3"/>
    <p:sldId id="258" r:id="rId4"/>
    <p:sldId id="257" r:id="rId5"/>
    <p:sldId id="262" r:id="rId6"/>
    <p:sldId id="260" r:id="rId7"/>
    <p:sldId id="261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C44FBF-34A8-434A-8D98-63981E98C77F}" type="datetimeFigureOut">
              <a:rPr lang="de-DE"/>
              <a:pPr>
                <a:defRPr/>
              </a:pPr>
              <a:t>28.10.2016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1AD64D-84BB-4300-AC78-54D05C13AE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7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CE36ED-29FE-4D58-875C-A1F6E802AA43}" type="slidenum">
              <a:rPr lang="de-DE">
                <a:ea typeface="ＭＳ Ｐゴシック" pitchFamily="34" charset="-128"/>
              </a:rPr>
              <a:pPr/>
              <a:t>10</a:t>
            </a:fld>
            <a:endParaRPr lang="de-DE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55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2566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566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DD9B2-1989-43D9-9B35-6F77168080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57C8A-A94E-4F91-94D6-7C925AF939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A266C-261A-4601-8191-BA21D0B5B4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675D-ED94-4292-B93A-F7A41896BB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703A8-37CE-4931-8083-6CAB4E31D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9774-DDA4-4956-B5A1-80878C12D6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3D7A-7BCB-41E4-BFDE-82D8A04E4CB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5DA5F-4BBF-4D01-94CF-95E9BA1284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58B2B-C620-45B7-B00C-75FF7A19FF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0248-AF81-42DE-AF5A-D34AF89EC4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BE13-5E92-45F2-8DD5-5E6FEEDBCD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0535-2A85-40CB-9373-932CD33CF7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B69A-421B-4735-8256-AA92AE0BF56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de-DE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458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8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459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59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60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0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461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1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62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  <p:sp>
            <p:nvSpPr>
              <p:cNvPr id="2462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463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  <p:sp>
              <p:nvSpPr>
                <p:cNvPr id="2464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2464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2464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64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64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64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110751F-3FF1-4A25-9417-940CE1CA7A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333375"/>
            <a:ext cx="7772400" cy="86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4400" dirty="0" smtClean="0">
                <a:solidFill>
                  <a:schemeClr val="tx1"/>
                </a:solidFill>
                <a:latin typeface="Arial Unicode MS" charset="0"/>
              </a:rPr>
              <a:t>wer sind wir</a:t>
            </a:r>
          </a:p>
        </p:txBody>
      </p:sp>
      <p:pic>
        <p:nvPicPr>
          <p:cNvPr id="16386" name="Bild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00213"/>
            <a:ext cx="3960813" cy="29511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95288" y="5013325"/>
            <a:ext cx="3960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bildungshaus</a:t>
            </a:r>
          </a:p>
          <a:p>
            <a:pPr algn="ctr">
              <a:defRPr/>
            </a:pP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sulden</a:t>
            </a:r>
            <a:endParaRPr lang="de-DE" sz="4000" dirty="0">
              <a:ea typeface="ＭＳ Ｐゴシック" charset="0"/>
            </a:endParaRPr>
          </a:p>
        </p:txBody>
      </p:sp>
      <p:sp>
        <p:nvSpPr>
          <p:cNvPr id="11" name="Rechteck 10"/>
          <p:cNvSpPr>
            <a:spLocks/>
          </p:cNvSpPr>
          <p:nvPr/>
        </p:nvSpPr>
        <p:spPr>
          <a:xfrm>
            <a:off x="5148263" y="5013325"/>
            <a:ext cx="31226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grundschule</a:t>
            </a: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 </a:t>
            </a:r>
            <a:r>
              <a:rPr lang="de-DE" sz="4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graun</a:t>
            </a:r>
            <a:r>
              <a:rPr lang="de-DE" sz="4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  <a:ea typeface="ＭＳ Ｐゴシック"/>
              </a:rPr>
              <a:t> </a:t>
            </a:r>
            <a:endParaRPr lang="de-DE" sz="4000" dirty="0">
              <a:ea typeface="ＭＳ Ｐゴシック" charset="0"/>
            </a:endParaRPr>
          </a:p>
        </p:txBody>
      </p:sp>
      <p:pic>
        <p:nvPicPr>
          <p:cNvPr id="16389" name="Bild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700213"/>
            <a:ext cx="3960812" cy="29527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4292600"/>
            <a:ext cx="1584325" cy="2378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2" name="Bild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2420938"/>
            <a:ext cx="2305050" cy="1535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Bild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8913"/>
            <a:ext cx="2555875" cy="191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Bild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652963"/>
            <a:ext cx="3384550" cy="1906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Bild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254000"/>
            <a:ext cx="2663825" cy="1735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Bild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7438" y="2587625"/>
            <a:ext cx="2528887" cy="156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Bild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5738" y="4721225"/>
            <a:ext cx="3024187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8" name="Bild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8288" y="2349500"/>
            <a:ext cx="2867025" cy="1949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9" name="Rechteck 15"/>
          <p:cNvSpPr>
            <a:spLocks noChangeArrowheads="1"/>
          </p:cNvSpPr>
          <p:nvPr/>
        </p:nvSpPr>
        <p:spPr bwMode="auto">
          <a:xfrm>
            <a:off x="3348038" y="4221163"/>
            <a:ext cx="3887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/>
              <a:t> </a:t>
            </a:r>
            <a:r>
              <a:rPr lang="de-DE" sz="2000" dirty="0" smtClean="0"/>
              <a:t>       </a:t>
            </a:r>
            <a:r>
              <a:rPr lang="de-DE" dirty="0" smtClean="0"/>
              <a:t> </a:t>
            </a:r>
            <a:r>
              <a:rPr lang="de-DE" dirty="0" err="1"/>
              <a:t>sonja</a:t>
            </a:r>
            <a:r>
              <a:rPr lang="de-DE" dirty="0"/>
              <a:t> saurer &amp; </a:t>
            </a:r>
            <a:r>
              <a:rPr lang="de-DE" dirty="0" err="1"/>
              <a:t>ludwig</a:t>
            </a:r>
            <a:r>
              <a:rPr lang="de-DE" dirty="0"/>
              <a:t> schöpf</a:t>
            </a:r>
          </a:p>
        </p:txBody>
      </p:sp>
      <p:pic>
        <p:nvPicPr>
          <p:cNvPr id="25610" name="Bild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5375" y="115888"/>
            <a:ext cx="2125663" cy="1800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11" name="Textfeld 3"/>
          <p:cNvSpPr txBox="1">
            <a:spLocks noChangeArrowheads="1"/>
          </p:cNvSpPr>
          <p:nvPr/>
        </p:nvSpPr>
        <p:spPr bwMode="auto">
          <a:xfrm>
            <a:off x="3348038" y="2060575"/>
            <a:ext cx="2808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bereits genug heimatlose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59113" y="188913"/>
            <a:ext cx="461962" cy="1800225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 algn="r">
              <a:defRPr/>
            </a:pPr>
            <a:r>
              <a:rPr lang="de-DE" dirty="0">
                <a:ea typeface="ＭＳ Ｐゴシック" charset="0"/>
                <a:cs typeface="ＭＳ Ｐゴシック" charset="0"/>
              </a:rPr>
              <a:t>  denn es gibt</a:t>
            </a:r>
          </a:p>
        </p:txBody>
      </p:sp>
      <p:sp>
        <p:nvSpPr>
          <p:cNvPr id="25613" name="Rechteck 5"/>
          <p:cNvSpPr>
            <a:spLocks noChangeArrowheads="1"/>
          </p:cNvSpPr>
          <p:nvPr/>
        </p:nvSpPr>
        <p:spPr bwMode="auto">
          <a:xfrm rot="5400000">
            <a:off x="5757862" y="2855913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kinder...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869160"/>
            <a:ext cx="8532813" cy="15919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07375" cy="865188"/>
          </a:xfrm>
        </p:spPr>
        <p:txBody>
          <a:bodyPr/>
          <a:lstStyle/>
          <a:p>
            <a:pPr eaLnBrk="1" hangingPunct="1"/>
            <a:r>
              <a:rPr lang="de-DE" sz="3200" dirty="0" smtClean="0">
                <a:solidFill>
                  <a:schemeClr val="tx1"/>
                </a:solidFill>
              </a:rPr>
              <a:t>die kleinschule ist 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9" y="836712"/>
            <a:ext cx="8352928" cy="3600401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/>
              <a:t>… lebendige </a:t>
            </a:r>
            <a:r>
              <a:rPr lang="de-DE" sz="2000" dirty="0" err="1"/>
              <a:t>gemeinschaft</a:t>
            </a:r>
            <a:endParaRPr lang="de-DE" sz="200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/>
              <a:t>… direkte </a:t>
            </a:r>
            <a:r>
              <a:rPr lang="de-DE" sz="2000" dirty="0" err="1"/>
              <a:t>partnerschaft</a:t>
            </a:r>
            <a:endParaRPr lang="de-DE" sz="200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einzigartige </a:t>
            </a:r>
            <a:r>
              <a:rPr lang="de-DE" sz="2000" dirty="0" err="1" smtClean="0"/>
              <a:t>sozialpädagogik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vollzogene </a:t>
            </a:r>
            <a:r>
              <a:rPr lang="de-DE" sz="2000" dirty="0" err="1" smtClean="0"/>
              <a:t>solidarität</a:t>
            </a:r>
            <a:r>
              <a:rPr lang="de-DE" sz="2000" dirty="0" smtClean="0"/>
              <a:t> aller beteiligten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gelebte </a:t>
            </a:r>
            <a:r>
              <a:rPr lang="de-DE" sz="2000" dirty="0" err="1" smtClean="0"/>
              <a:t>gegenwart</a:t>
            </a:r>
            <a:r>
              <a:rPr lang="de-DE" sz="2000" dirty="0" smtClean="0"/>
              <a:t> und gedachte </a:t>
            </a:r>
            <a:r>
              <a:rPr lang="de-DE" sz="2000" dirty="0" err="1" smtClean="0"/>
              <a:t>zukunft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vergegenwärtigtes vereins- und dorfleben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abwechslungsreiches </a:t>
            </a:r>
            <a:r>
              <a:rPr lang="de-DE" sz="2000" dirty="0" err="1" smtClean="0"/>
              <a:t>forschungsgebiet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.... wichtige einsatzzentrale für die </a:t>
            </a:r>
            <a:r>
              <a:rPr lang="de-DE" sz="2000" dirty="0" err="1" smtClean="0"/>
              <a:t>nachhaltigkeit</a:t>
            </a:r>
            <a:r>
              <a:rPr lang="de-DE" sz="2000" dirty="0" smtClean="0"/>
              <a:t> am </a:t>
            </a:r>
            <a:r>
              <a:rPr lang="de-DE" sz="2000" dirty="0" err="1" smtClean="0"/>
              <a:t>land</a:t>
            </a:r>
            <a:endParaRPr lang="de-DE" sz="2000" dirty="0" smtClean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verkannter gesellschaftspolitischer </a:t>
            </a:r>
            <a:r>
              <a:rPr lang="de-DE" sz="2000" dirty="0" err="1" smtClean="0"/>
              <a:t>mittelpunkt</a:t>
            </a:r>
            <a:r>
              <a:rPr lang="de-DE" sz="2000" dirty="0" smtClean="0"/>
              <a:t> 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de-DE" sz="2000" dirty="0" smtClean="0"/>
              <a:t>… kleinschulen sind…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/>
              <a:t> </a:t>
            </a:r>
            <a:r>
              <a:rPr lang="de-DE" sz="2000" dirty="0" smtClean="0"/>
              <a:t>          nicht niederorganisierte – sind  hoch organisierte schulen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de-DE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200" smtClean="0"/>
              <a:t>       die </a:t>
            </a:r>
            <a:r>
              <a:rPr lang="de-DE" sz="2200" dirty="0" smtClean="0"/>
              <a:t>kleinschule ist mehr als eine kleine </a:t>
            </a:r>
            <a:r>
              <a:rPr lang="de-DE" sz="2200" dirty="0" err="1" smtClean="0"/>
              <a:t>anzahl</a:t>
            </a:r>
            <a:r>
              <a:rPr lang="de-DE" sz="2200" dirty="0" smtClean="0"/>
              <a:t> von </a:t>
            </a:r>
            <a:r>
              <a:rPr lang="de-DE" sz="2200" dirty="0" smtClean="0"/>
              <a:t>kindern</a:t>
            </a:r>
            <a:endParaRPr lang="de-DE" sz="2200" dirty="0" smtClean="0"/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de-DE" sz="2800" dirty="0" smtClean="0"/>
          </a:p>
          <a:p>
            <a:pPr marL="457200" indent="-457200" algn="ctr" eaLnBrk="1" hangingPunct="1">
              <a:lnSpc>
                <a:spcPct val="80000"/>
              </a:lnSpc>
              <a:buNone/>
            </a:pPr>
            <a:endParaRPr lang="de-DE" dirty="0" smtClean="0"/>
          </a:p>
          <a:p>
            <a:pPr marL="457200" indent="-457200" algn="ctr" eaLnBrk="1" hangingPunct="1">
              <a:lnSpc>
                <a:spcPct val="80000"/>
              </a:lnSpc>
              <a:buNone/>
            </a:pPr>
            <a:r>
              <a:rPr lang="de-DE" dirty="0" smtClean="0"/>
              <a:t>.</a:t>
            </a:r>
            <a:r>
              <a:rPr lang="de-DE" dirty="0"/>
              <a:t>..</a:t>
            </a:r>
            <a:r>
              <a:rPr lang="de-DE" dirty="0" err="1"/>
              <a:t>heimat</a:t>
            </a:r>
            <a:endParaRPr lang="de-DE" dirty="0"/>
          </a:p>
          <a:p>
            <a:pPr marL="457200" indent="-4572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719138"/>
          </a:xfrm>
        </p:spPr>
        <p:txBody>
          <a:bodyPr/>
          <a:lstStyle/>
          <a:p>
            <a:pPr eaLnBrk="1" hangingPunct="1">
              <a:defRPr/>
            </a:pPr>
            <a:r>
              <a:rPr lang="de-DE" sz="4400" dirty="0" smtClean="0"/>
              <a:t>wo sind wir</a:t>
            </a:r>
          </a:p>
        </p:txBody>
      </p:sp>
      <p:pic>
        <p:nvPicPr>
          <p:cNvPr id="17410" name="Bild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1484313"/>
            <a:ext cx="7977188" cy="4810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9" name="Rectangle 42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06295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welche ziele verfolgen wir</a:t>
            </a:r>
          </a:p>
        </p:txBody>
      </p:sp>
      <p:sp>
        <p:nvSpPr>
          <p:cNvPr id="11690" name="Rectangle 426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aus dem </a:t>
            </a:r>
            <a:r>
              <a:rPr lang="de-DE" sz="2000" dirty="0" err="1" smtClean="0">
                <a:latin typeface="Arial Unicode MS" charset="0"/>
              </a:rPr>
              <a:t>schulprogramm</a:t>
            </a:r>
            <a:r>
              <a:rPr lang="de-DE" sz="2000" dirty="0" smtClean="0">
                <a:latin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dirty="0" err="1" smtClean="0">
                <a:latin typeface="Arial Unicode MS" charset="0"/>
              </a:rPr>
              <a:t>grundschule</a:t>
            </a:r>
            <a:r>
              <a:rPr lang="de-DE" sz="1800" dirty="0" smtClean="0">
                <a:latin typeface="Arial Unicode MS" charset="0"/>
              </a:rPr>
              <a:t> </a:t>
            </a:r>
            <a:r>
              <a:rPr lang="de-DE" sz="1800" dirty="0" err="1" smtClean="0">
                <a:latin typeface="Arial Unicode MS" charset="0"/>
              </a:rPr>
              <a:t>sulden</a:t>
            </a:r>
            <a:r>
              <a:rPr lang="de-DE" sz="1800" dirty="0" smtClean="0">
                <a:latin typeface="Arial Unicode MS" charset="0"/>
              </a:rPr>
              <a:t> – bildungshaus</a:t>
            </a:r>
            <a:endParaRPr lang="de-DE" sz="1800" dirty="0">
              <a:latin typeface="Arial Unicode MS" charset="0"/>
            </a:endParaRPr>
          </a:p>
          <a:p>
            <a:pPr marL="177800" indent="-177800" algn="just"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dirty="0" smtClean="0">
                <a:latin typeface="Arial Unicode MS" charset="0"/>
              </a:rPr>
              <a:t> </a:t>
            </a:r>
            <a:r>
              <a:rPr lang="de-DE" sz="18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die zahlen der </a:t>
            </a:r>
            <a:r>
              <a:rPr lang="de-DE" sz="1200" dirty="0" err="1" smtClean="0">
                <a:latin typeface="Arial Unicode MS" charset="0"/>
              </a:rPr>
              <a:t>kindergartenkinder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schüler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schülerinnen</a:t>
            </a:r>
            <a:r>
              <a:rPr lang="de-DE" sz="1200" dirty="0" smtClean="0">
                <a:latin typeface="Arial Unicode MS" charset="0"/>
              </a:rPr>
              <a:t> sind in den letzten </a:t>
            </a:r>
            <a:r>
              <a:rPr lang="de-DE" sz="1200" dirty="0" err="1" smtClean="0">
                <a:latin typeface="Arial Unicode MS" charset="0"/>
              </a:rPr>
              <a:t>jahren</a:t>
            </a:r>
            <a:r>
              <a:rPr lang="de-DE" sz="1200" dirty="0" smtClean="0">
                <a:latin typeface="Arial Unicode MS" charset="0"/>
              </a:rPr>
              <a:t> in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bedenklich gesunken    daher gab es in letzter zeit immer wieder </a:t>
            </a:r>
            <a:r>
              <a:rPr lang="de-DE" sz="1200" dirty="0" err="1" smtClean="0">
                <a:latin typeface="Arial Unicode MS" charset="0"/>
              </a:rPr>
              <a:t>diskussionen</a:t>
            </a:r>
            <a:r>
              <a:rPr lang="de-DE" sz="1200" dirty="0" smtClean="0">
                <a:latin typeface="Arial Unicode MS" charset="0"/>
              </a:rPr>
              <a:t> über die </a:t>
            </a:r>
            <a:r>
              <a:rPr lang="de-DE" sz="1200" dirty="0" err="1" smtClean="0">
                <a:latin typeface="Arial Unicode MS" charset="0"/>
              </a:rPr>
              <a:t>schließung</a:t>
            </a:r>
            <a:r>
              <a:rPr lang="de-DE" sz="1200" dirty="0" smtClean="0">
                <a:latin typeface="Arial Unicode MS" charset="0"/>
              </a:rPr>
              <a:t> des </a:t>
            </a:r>
            <a:r>
              <a:rPr lang="de-DE" sz="1200" dirty="0" err="1" smtClean="0">
                <a:latin typeface="Arial Unicode MS" charset="0"/>
              </a:rPr>
              <a:t>kindergartens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  langfristig gesehen  droht der schule das gleiche </a:t>
            </a:r>
            <a:r>
              <a:rPr lang="de-DE" sz="1200" dirty="0" err="1" smtClean="0">
                <a:latin typeface="Arial Unicode MS" charset="0"/>
              </a:rPr>
              <a:t>problem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aufgrund der geographischen </a:t>
            </a:r>
            <a:r>
              <a:rPr lang="de-DE" sz="1200" dirty="0" err="1" smtClean="0">
                <a:latin typeface="Arial Unicode MS" charset="0"/>
              </a:rPr>
              <a:t>lage</a:t>
            </a:r>
            <a:r>
              <a:rPr lang="de-DE" sz="1200" dirty="0" smtClean="0">
                <a:latin typeface="Arial Unicode MS" charset="0"/>
              </a:rPr>
              <a:t> von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und der langen </a:t>
            </a:r>
            <a:r>
              <a:rPr lang="de-DE" sz="1200" dirty="0" err="1" smtClean="0">
                <a:latin typeface="Arial Unicode MS" charset="0"/>
              </a:rPr>
              <a:t>winterzeit</a:t>
            </a:r>
            <a:r>
              <a:rPr lang="de-DE" sz="1200" dirty="0" smtClean="0">
                <a:latin typeface="Arial Unicode MS" charset="0"/>
              </a:rPr>
              <a:t> ist es für die </a:t>
            </a:r>
            <a:r>
              <a:rPr lang="de-DE" sz="1200" dirty="0" err="1" smtClean="0">
                <a:latin typeface="Arial Unicode MS" charset="0"/>
              </a:rPr>
              <a:t>kinder</a:t>
            </a:r>
            <a:r>
              <a:rPr lang="de-DE" sz="1200" dirty="0" smtClean="0">
                <a:latin typeface="Arial Unicode MS" charset="0"/>
              </a:rPr>
              <a:t> eine enorme zusätzliche </a:t>
            </a:r>
            <a:r>
              <a:rPr lang="de-DE" sz="1200" dirty="0" err="1" smtClean="0">
                <a:latin typeface="Arial Unicode MS" charset="0"/>
              </a:rPr>
              <a:t>belastung</a:t>
            </a:r>
            <a:r>
              <a:rPr lang="de-DE" sz="1200" dirty="0">
                <a:latin typeface="Arial Unicode MS" charset="0"/>
              </a:rPr>
              <a:t> </a:t>
            </a:r>
            <a:r>
              <a:rPr lang="de-DE" sz="1200" dirty="0" smtClean="0">
                <a:latin typeface="Arial Unicode MS" charset="0"/>
              </a:rPr>
              <a:t> wenn bereits die </a:t>
            </a:r>
            <a:r>
              <a:rPr lang="de-DE" sz="1200" dirty="0" err="1" smtClean="0">
                <a:latin typeface="Arial Unicode MS" charset="0"/>
              </a:rPr>
              <a:t>kindergartenkinder</a:t>
            </a:r>
            <a:r>
              <a:rPr lang="de-DE" sz="1200" dirty="0" smtClean="0">
                <a:latin typeface="Arial Unicode MS" charset="0"/>
              </a:rPr>
              <a:t> und </a:t>
            </a:r>
            <a:r>
              <a:rPr lang="de-DE" sz="1200" dirty="0" err="1" smtClean="0">
                <a:latin typeface="Arial Unicode MS" charset="0"/>
              </a:rPr>
              <a:t>grundschüler</a:t>
            </a:r>
            <a:r>
              <a:rPr lang="de-DE" sz="1200" dirty="0" smtClean="0">
                <a:latin typeface="Arial Unicode MS" charset="0"/>
              </a:rPr>
              <a:t> in den nächsten </a:t>
            </a:r>
            <a:r>
              <a:rPr lang="de-DE" sz="1200" dirty="0" err="1" smtClean="0">
                <a:latin typeface="Arial Unicode MS" charset="0"/>
              </a:rPr>
              <a:t>kindergarten</a:t>
            </a:r>
            <a:r>
              <a:rPr lang="de-DE" sz="1200" dirty="0" smtClean="0">
                <a:latin typeface="Arial Unicode MS" charset="0"/>
              </a:rPr>
              <a:t> oder die nächste schule nach </a:t>
            </a:r>
            <a:r>
              <a:rPr lang="de-DE" sz="1200" dirty="0" err="1" smtClean="0">
                <a:latin typeface="Arial Unicode MS" charset="0"/>
              </a:rPr>
              <a:t>stilfs</a:t>
            </a:r>
            <a:r>
              <a:rPr lang="de-DE" sz="1200" dirty="0" smtClean="0">
                <a:latin typeface="Arial Unicode MS" charset="0"/>
              </a:rPr>
              <a:t> transportiert werden müssten  um diesen </a:t>
            </a:r>
            <a:r>
              <a:rPr lang="de-DE" sz="1200" dirty="0" err="1" smtClean="0">
                <a:latin typeface="Arial Unicode MS" charset="0"/>
              </a:rPr>
              <a:t>problemen</a:t>
            </a:r>
            <a:r>
              <a:rPr lang="de-DE" sz="1200" dirty="0" smtClean="0">
                <a:latin typeface="Arial Unicode MS" charset="0"/>
              </a:rPr>
              <a:t> entgegenzuwirken, und nachdem die gesamten </a:t>
            </a:r>
            <a:r>
              <a:rPr lang="de-DE" sz="1200" dirty="0" err="1" smtClean="0">
                <a:latin typeface="Arial Unicode MS" charset="0"/>
              </a:rPr>
              <a:t>infrastrukturen</a:t>
            </a:r>
            <a:r>
              <a:rPr lang="de-DE" sz="1200" dirty="0" smtClean="0">
                <a:latin typeface="Arial Unicode MS" charset="0"/>
              </a:rPr>
              <a:t> von </a:t>
            </a:r>
            <a:r>
              <a:rPr lang="de-DE" sz="1200" dirty="0" err="1" smtClean="0">
                <a:latin typeface="Arial Unicode MS" charset="0"/>
              </a:rPr>
              <a:t>kindergarten</a:t>
            </a:r>
            <a:r>
              <a:rPr lang="de-DE" sz="1200" dirty="0" smtClean="0">
                <a:latin typeface="Arial Unicode MS" charset="0"/>
              </a:rPr>
              <a:t> und schule schon vorhanden sind  wurde in der </a:t>
            </a:r>
            <a:r>
              <a:rPr lang="de-DE" sz="1200" dirty="0" err="1" smtClean="0">
                <a:latin typeface="Arial Unicode MS" charset="0"/>
              </a:rPr>
              <a:t>schulratssitzung</a:t>
            </a:r>
            <a:r>
              <a:rPr lang="de-DE" sz="1200" dirty="0" smtClean="0">
                <a:latin typeface="Arial Unicode MS" charset="0"/>
              </a:rPr>
              <a:t> vom 30.04.2014 beschlossen  das </a:t>
            </a:r>
            <a:r>
              <a:rPr lang="de-DE" sz="1200" dirty="0" err="1" smtClean="0">
                <a:latin typeface="Arial Unicode MS" charset="0"/>
              </a:rPr>
              <a:t>projekt</a:t>
            </a:r>
            <a:r>
              <a:rPr lang="de-DE" sz="1200" dirty="0" smtClean="0">
                <a:latin typeface="Arial Unicode MS" charset="0"/>
              </a:rPr>
              <a:t> „bildungshaus </a:t>
            </a:r>
            <a:r>
              <a:rPr lang="de-DE" sz="1200" dirty="0" err="1" smtClean="0">
                <a:latin typeface="Arial Unicode MS" charset="0"/>
              </a:rPr>
              <a:t>sulden</a:t>
            </a:r>
            <a:r>
              <a:rPr lang="de-DE" sz="1200" dirty="0" smtClean="0">
                <a:latin typeface="Arial Unicode MS" charset="0"/>
              </a:rPr>
              <a:t> für 3 - 10 jährige </a:t>
            </a:r>
            <a:r>
              <a:rPr lang="ja-JP" altLang="de-DE" sz="1200" dirty="0" smtClean="0"/>
              <a:t>“</a:t>
            </a:r>
            <a:r>
              <a:rPr lang="de-DE" sz="1200" dirty="0" smtClean="0">
                <a:latin typeface="Arial Unicode MS" charset="0"/>
              </a:rPr>
              <a:t> zu genehmigen entstanden ist die </a:t>
            </a:r>
            <a:r>
              <a:rPr lang="de-DE" sz="1200" dirty="0" err="1" smtClean="0">
                <a:latin typeface="Arial Unicode MS" charset="0"/>
              </a:rPr>
              <a:t>idee</a:t>
            </a:r>
            <a:r>
              <a:rPr lang="de-DE" sz="1200" dirty="0" smtClean="0">
                <a:latin typeface="Arial Unicode MS" charset="0"/>
              </a:rPr>
              <a:t> aus der </a:t>
            </a:r>
            <a:r>
              <a:rPr lang="de-DE" sz="1200" dirty="0" err="1" smtClean="0">
                <a:latin typeface="Arial Unicode MS" charset="0"/>
              </a:rPr>
              <a:t>ag</a:t>
            </a:r>
            <a:r>
              <a:rPr lang="de-DE" sz="1200" dirty="0" smtClean="0">
                <a:latin typeface="Arial Unicode MS" charset="0"/>
              </a:rPr>
              <a:t> </a:t>
            </a:r>
            <a:r>
              <a:rPr lang="de-DE" sz="1200" dirty="0" err="1" smtClean="0">
                <a:latin typeface="Arial Unicode MS" charset="0"/>
              </a:rPr>
              <a:t>vinschger</a:t>
            </a:r>
            <a:r>
              <a:rPr lang="de-DE" sz="1200" dirty="0" smtClean="0">
                <a:latin typeface="Arial Unicode MS" charset="0"/>
              </a:rPr>
              <a:t> </a:t>
            </a:r>
            <a:r>
              <a:rPr lang="de-DE" sz="1200" dirty="0" err="1" smtClean="0">
                <a:latin typeface="Arial Unicode MS" charset="0"/>
              </a:rPr>
              <a:t>bildungslandschaft</a:t>
            </a:r>
            <a:endParaRPr lang="de-DE" sz="1200" b="1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1800" b="1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1800" b="1" dirty="0" err="1" smtClean="0">
                <a:latin typeface="Arial Unicode MS" charset="0"/>
              </a:rPr>
              <a:t>zielsetzungen</a:t>
            </a:r>
            <a:r>
              <a:rPr lang="de-DE" sz="1800" b="1" dirty="0" smtClean="0">
                <a:latin typeface="Arial Unicode MS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zusammenwachsen zu einem bildungshaus</a:t>
            </a: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err="1" smtClean="0">
                <a:latin typeface="Arial Unicode MS" charset="0"/>
              </a:rPr>
              <a:t>kindergarten</a:t>
            </a:r>
            <a:r>
              <a:rPr lang="de-DE" sz="1800" dirty="0" smtClean="0">
                <a:latin typeface="Arial Unicode MS" charset="0"/>
              </a:rPr>
              <a:t> und </a:t>
            </a:r>
            <a:r>
              <a:rPr lang="de-DE" sz="1800" dirty="0" err="1" smtClean="0">
                <a:latin typeface="Arial Unicode MS" charset="0"/>
              </a:rPr>
              <a:t>grundschule</a:t>
            </a:r>
            <a:r>
              <a:rPr lang="de-DE" sz="1800" dirty="0" smtClean="0">
                <a:latin typeface="Arial Unicode MS" charset="0"/>
              </a:rPr>
              <a:t> begleiten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sz="1800" dirty="0" smtClean="0">
                <a:latin typeface="Arial Unicode MS" charset="0"/>
              </a:rPr>
              <a:t>	</a:t>
            </a:r>
            <a:r>
              <a:rPr lang="de-DE" sz="1800" dirty="0" err="1" smtClean="0">
                <a:latin typeface="Arial Unicode MS" charset="0"/>
              </a:rPr>
              <a:t>kinder</a:t>
            </a:r>
            <a:r>
              <a:rPr lang="de-DE" sz="1800" dirty="0" smtClean="0">
                <a:latin typeface="Arial Unicode MS" charset="0"/>
              </a:rPr>
              <a:t> im alter von 3 bis 10 </a:t>
            </a:r>
            <a:r>
              <a:rPr lang="de-DE" sz="1800" dirty="0" err="1" smtClean="0">
                <a:latin typeface="Arial Unicode MS" charset="0"/>
              </a:rPr>
              <a:t>jahren</a:t>
            </a: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gemeinsame lern- und </a:t>
            </a:r>
            <a:r>
              <a:rPr lang="de-DE" sz="1800" dirty="0" err="1" smtClean="0">
                <a:latin typeface="Arial Unicode MS" charset="0"/>
              </a:rPr>
              <a:t>spielzeiten</a:t>
            </a:r>
            <a:r>
              <a:rPr lang="de-DE" sz="1800" dirty="0" smtClean="0">
                <a:latin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de-DE" sz="1800" dirty="0" smtClean="0">
                <a:latin typeface="Arial Unicode MS" charset="0"/>
              </a:rPr>
              <a:t>	in institutions- und jahrgansübergreifenden gruppen</a:t>
            </a: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smtClean="0">
                <a:latin typeface="Arial Unicode MS" charset="0"/>
              </a:rPr>
              <a:t>das </a:t>
            </a:r>
            <a:r>
              <a:rPr lang="de-DE" sz="1800" dirty="0" err="1" smtClean="0">
                <a:latin typeface="Arial Unicode MS" charset="0"/>
              </a:rPr>
              <a:t>kind</a:t>
            </a:r>
            <a:r>
              <a:rPr lang="de-DE" sz="1800" dirty="0" smtClean="0">
                <a:latin typeface="Arial Unicode MS" charset="0"/>
              </a:rPr>
              <a:t> steht im </a:t>
            </a:r>
            <a:r>
              <a:rPr lang="de-DE" sz="1800" dirty="0" err="1" smtClean="0">
                <a:latin typeface="Arial Unicode MS" charset="0"/>
              </a:rPr>
              <a:t>zentrum</a:t>
            </a:r>
            <a:endParaRPr lang="de-DE" sz="18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r>
              <a:rPr lang="de-DE" sz="1800" dirty="0" err="1" smtClean="0">
                <a:latin typeface="Arial Unicode MS" charset="0"/>
              </a:rPr>
              <a:t>erleichterung</a:t>
            </a:r>
            <a:r>
              <a:rPr lang="de-DE" sz="1800" dirty="0" smtClean="0">
                <a:latin typeface="Arial Unicode MS" charset="0"/>
              </a:rPr>
              <a:t> des </a:t>
            </a:r>
            <a:r>
              <a:rPr lang="de-DE" sz="1800" dirty="0" err="1" smtClean="0">
                <a:latin typeface="Arial Unicode MS" charset="0"/>
              </a:rPr>
              <a:t>übergangs</a:t>
            </a:r>
            <a:r>
              <a:rPr lang="de-DE" sz="1800" dirty="0" smtClean="0">
                <a:latin typeface="Arial Unicode MS" charset="0"/>
              </a:rPr>
              <a:t> vom </a:t>
            </a:r>
            <a:r>
              <a:rPr lang="de-DE" sz="1800" dirty="0" err="1" smtClean="0">
                <a:latin typeface="Arial Unicode MS" charset="0"/>
              </a:rPr>
              <a:t>kindergarten</a:t>
            </a:r>
            <a:r>
              <a:rPr lang="de-DE" sz="1800" dirty="0" smtClean="0">
                <a:latin typeface="Arial Unicode MS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de-DE" sz="1800" dirty="0">
                <a:latin typeface="Arial Unicode MS" charset="0"/>
              </a:rPr>
              <a:t> </a:t>
            </a:r>
            <a:r>
              <a:rPr lang="de-DE" sz="1800" dirty="0" smtClean="0">
                <a:latin typeface="Arial Unicode MS" charset="0"/>
              </a:rPr>
              <a:t>    in die </a:t>
            </a:r>
            <a:r>
              <a:rPr lang="de-DE" sz="1800" dirty="0" err="1" smtClean="0">
                <a:latin typeface="Arial Unicode MS" charset="0"/>
              </a:rPr>
              <a:t>grundschule</a:t>
            </a:r>
            <a:endParaRPr lang="de-DE" sz="1800" dirty="0" smtClean="0">
              <a:latin typeface="Arial Unicode MS" charset="0"/>
            </a:endParaRPr>
          </a:p>
        </p:txBody>
      </p:sp>
      <p:pic>
        <p:nvPicPr>
          <p:cNvPr id="18435" name="Picture 431" descr="P111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707" y="3789040"/>
            <a:ext cx="2052055" cy="273558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6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6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6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gemeinsame zeit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4716463" y="1556792"/>
            <a:ext cx="3816350" cy="648072"/>
          </a:xfrm>
          <a:solidFill>
            <a:srgbClr val="FFFF00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gemeinsame bewegungspause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spiele</a:t>
            </a:r>
          </a:p>
        </p:txBody>
      </p:sp>
      <p:sp>
        <p:nvSpPr>
          <p:cNvPr id="7596" name="Rectangle 428"/>
          <p:cNvSpPr>
            <a:spLocks noChangeArrowheads="1"/>
          </p:cNvSpPr>
          <p:nvPr/>
        </p:nvSpPr>
        <p:spPr bwMode="auto">
          <a:xfrm>
            <a:off x="4716463" y="2348880"/>
            <a:ext cx="3816350" cy="413923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projekte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rund um die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welt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holzwerkstatt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weihnachtsbäckerei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feiern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kastanienfeier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martinsfeier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nikolausfeier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weihnachtsfeier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faschingsfeier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baumfest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geburtstagsfeiern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ausflüge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de-DE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uvm</a:t>
            </a:r>
            <a:endParaRPr lang="de-DE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15" name="Rectangle 104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Ø"/>
              <a:defRPr/>
            </a:pPr>
            <a:endParaRPr lang="de-DE" sz="2400" smtClean="0"/>
          </a:p>
        </p:txBody>
      </p:sp>
      <p:graphicFrame>
        <p:nvGraphicFramePr>
          <p:cNvPr id="29716" name="Group 104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1900861"/>
              </p:ext>
            </p:extLst>
          </p:nvPr>
        </p:nvGraphicFramePr>
        <p:xfrm>
          <a:off x="457200" y="1556795"/>
          <a:ext cx="4038600" cy="4969416"/>
        </p:xfrm>
        <a:graphic>
          <a:graphicData uri="http://schemas.openxmlformats.org/drawingml/2006/table">
            <a:tbl>
              <a:tblPr/>
              <a:tblGrid>
                <a:gridCol w="538163"/>
                <a:gridCol w="609600"/>
                <a:gridCol w="576262"/>
                <a:gridCol w="579438"/>
                <a:gridCol w="577850"/>
                <a:gridCol w="579437"/>
                <a:gridCol w="577850"/>
              </a:tblGrid>
              <a:tr h="43723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 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stundenplan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sulden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montag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dienstag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mittwoch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donnerstag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freitag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07.45 – 08.45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2.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08.45- 09.45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3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pause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09.45 -10.15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bildungshaus-zeit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3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3.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10.15 - 11.45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hmer UI" charset="0"/>
                        <a:ea typeface="Times New Roman" charset="0"/>
                        <a:cs typeface="Khmer UI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projektzeit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und 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stundenplan</a:t>
                      </a: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wechseln ab.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 *mi/</a:t>
                      </a: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fr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*12.00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mensa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11.45 – 12.30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12.30 – 13.00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gemeinsame bildungshaus-zeit*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*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5.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13.00 - 14.00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22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6. stunde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hmer UI" charset="0"/>
                          <a:ea typeface="Times New Roman" charset="0"/>
                          <a:cs typeface="Khmer UI" charset="0"/>
                        </a:rPr>
                        <a:t>14.00 – 15.00</a:t>
                      </a:r>
                      <a:endParaRPr kumimoji="0" lang="de-DE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  <a:cs typeface="Khmer UI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549275"/>
            <a:ext cx="4681537" cy="3671888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de-DE" dirty="0" smtClean="0"/>
              <a:t>was können wir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wollen wir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sollen wir </a:t>
            </a:r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was müssen wir</a:t>
            </a:r>
          </a:p>
          <a:p>
            <a:pPr eaLnBrk="1" hangingPunct="1">
              <a:buFontTx/>
              <a:buNone/>
              <a:defRPr/>
            </a:pPr>
            <a:endParaRPr lang="de-DE" dirty="0" smtClean="0"/>
          </a:p>
          <a:p>
            <a:pPr eaLnBrk="1" hangingPunct="1">
              <a:buFontTx/>
              <a:buChar char="•"/>
              <a:defRPr/>
            </a:pPr>
            <a:r>
              <a:rPr lang="de-DE" dirty="0" smtClean="0"/>
              <a:t>die kleinschule ist…</a:t>
            </a:r>
          </a:p>
        </p:txBody>
      </p:sp>
      <p:pic>
        <p:nvPicPr>
          <p:cNvPr id="20482" name="Bild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692151"/>
            <a:ext cx="2160000" cy="324167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483" name="Bild 8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4365625"/>
            <a:ext cx="3419409" cy="215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Bild 1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4365625"/>
            <a:ext cx="3419425" cy="2182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052513"/>
            <a:ext cx="2232248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sz="2000" dirty="0" err="1" smtClean="0">
                <a:solidFill>
                  <a:schemeClr val="tx1"/>
                </a:solidFill>
                <a:latin typeface="Arial Unicode MS" charset="0"/>
              </a:rPr>
              <a:t>klaus</a:t>
            </a:r>
            <a:r>
              <a:rPr lang="de-DE" sz="2000" dirty="0" smtClean="0">
                <a:solidFill>
                  <a:schemeClr val="tx1"/>
                </a:solidFill>
                <a:latin typeface="Arial Unicode MS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Arial Unicode MS" charset="0"/>
              </a:rPr>
              <a:t>renggli</a:t>
            </a:r>
            <a:r>
              <a:rPr lang="de-DE" sz="4000" dirty="0" smtClean="0">
                <a:solidFill>
                  <a:schemeClr val="tx1"/>
                </a:solidFill>
                <a:latin typeface="Arial Unicode MS" charset="0"/>
              </a:rPr>
              <a:t/>
            </a:r>
            <a:br>
              <a:rPr lang="de-DE" sz="4000" dirty="0" smtClean="0">
                <a:solidFill>
                  <a:schemeClr val="tx1"/>
                </a:solidFill>
                <a:latin typeface="Arial Unicode MS" charset="0"/>
              </a:rPr>
            </a:br>
            <a:r>
              <a:rPr lang="de-DE" sz="2400" dirty="0" err="1" smtClean="0">
                <a:solidFill>
                  <a:schemeClr val="tx1"/>
                </a:solidFill>
                <a:latin typeface="Arial Unicode MS" charset="0"/>
              </a:rPr>
              <a:t>begegnung</a:t>
            </a:r>
            <a:r>
              <a:rPr lang="de-DE" sz="4000" dirty="0" smtClean="0">
                <a:latin typeface="Arial Unicode MS" charset="0"/>
              </a:rPr>
              <a:t> </a:t>
            </a:r>
            <a:endParaRPr lang="de-DE" sz="2400" dirty="0" smtClean="0">
              <a:latin typeface="Arial Unicode MS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897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öffne mich dir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höre dir zu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habe viel zeit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ich weiß mich verstanden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gehst auf mich ein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wendest dich mir zu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nimmst mich wahr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du schenkst mir dein ja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erreicht die tiefen der </a:t>
            </a:r>
            <a:r>
              <a:rPr lang="de-DE" sz="2000" dirty="0" err="1" smtClean="0">
                <a:latin typeface="Arial Unicode MS" charset="0"/>
              </a:rPr>
              <a:t>seele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beschenkt uns mit </a:t>
            </a:r>
            <a:r>
              <a:rPr lang="de-DE" sz="2000" dirty="0" err="1" smtClean="0">
                <a:latin typeface="Arial Unicode MS" charset="0"/>
              </a:rPr>
              <a:t>freude</a:t>
            </a:r>
            <a:r>
              <a:rPr lang="de-DE" sz="2000" dirty="0" smtClean="0">
                <a:latin typeface="Arial Unicode MS" charset="0"/>
              </a:rPr>
              <a:t> und glück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beflügelt das denken und handeln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begeistert die herzen zum </a:t>
            </a:r>
            <a:r>
              <a:rPr lang="de-DE" sz="2000" dirty="0" err="1" smtClean="0">
                <a:latin typeface="Arial Unicode MS" charset="0"/>
              </a:rPr>
              <a:t>austausch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geschenkte </a:t>
            </a:r>
            <a:r>
              <a:rPr lang="de-DE" sz="2000" dirty="0" err="1" smtClean="0">
                <a:latin typeface="Arial Unicode MS" charset="0"/>
              </a:rPr>
              <a:t>erfahrung</a:t>
            </a:r>
            <a:r>
              <a:rPr lang="de-DE" sz="2000" dirty="0" smtClean="0">
                <a:latin typeface="Arial Unicode MS" charset="0"/>
              </a:rPr>
              <a:t> der menschlichen nähe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erfüllte </a:t>
            </a:r>
            <a:r>
              <a:rPr lang="de-DE" sz="2000" dirty="0" err="1" smtClean="0">
                <a:latin typeface="Arial Unicode MS" charset="0"/>
              </a:rPr>
              <a:t>zeiten</a:t>
            </a:r>
            <a:r>
              <a:rPr lang="de-DE" sz="2000" dirty="0" smtClean="0">
                <a:latin typeface="Arial Unicode MS" charset="0"/>
              </a:rPr>
              <a:t> des </a:t>
            </a:r>
            <a:r>
              <a:rPr lang="de-DE" sz="2000" dirty="0" err="1" smtClean="0">
                <a:latin typeface="Arial Unicode MS" charset="0"/>
              </a:rPr>
              <a:t>gebens</a:t>
            </a:r>
            <a:r>
              <a:rPr lang="de-DE" sz="2000" dirty="0" smtClean="0">
                <a:latin typeface="Arial Unicode MS" charset="0"/>
              </a:rPr>
              <a:t> und </a:t>
            </a:r>
            <a:r>
              <a:rPr lang="de-DE" sz="2000" dirty="0" err="1" smtClean="0">
                <a:latin typeface="Arial Unicode MS" charset="0"/>
              </a:rPr>
              <a:t>nehmens</a:t>
            </a:r>
            <a:endParaRPr lang="de-DE" sz="2000" dirty="0" smtClean="0">
              <a:latin typeface="Arial Unicode MS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de-DE" sz="2000" dirty="0" smtClean="0">
                <a:latin typeface="Arial Unicode MS" charset="0"/>
              </a:rPr>
              <a:t>erlebte </a:t>
            </a:r>
            <a:r>
              <a:rPr lang="de-DE" sz="2000" dirty="0" err="1" smtClean="0">
                <a:latin typeface="Arial Unicode MS" charset="0"/>
              </a:rPr>
              <a:t>gefühle</a:t>
            </a:r>
            <a:r>
              <a:rPr lang="de-DE" sz="2000" dirty="0" smtClean="0">
                <a:latin typeface="Arial Unicode MS" charset="0"/>
              </a:rPr>
              <a:t> von </a:t>
            </a:r>
            <a:r>
              <a:rPr lang="de-DE" sz="2000" dirty="0" err="1" smtClean="0">
                <a:latin typeface="Arial Unicode MS" charset="0"/>
              </a:rPr>
              <a:t>achtung</a:t>
            </a:r>
            <a:r>
              <a:rPr lang="de-DE" sz="2000" dirty="0" smtClean="0">
                <a:latin typeface="Arial Unicode MS" charset="0"/>
              </a:rPr>
              <a:t> und wert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5288" y="188913"/>
            <a:ext cx="82296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was können wir</a:t>
            </a:r>
          </a:p>
        </p:txBody>
      </p:sp>
      <p:pic>
        <p:nvPicPr>
          <p:cNvPr id="21508" name="Bild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0888" y="1772915"/>
            <a:ext cx="3024187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Bild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230836"/>
            <a:ext cx="2963863" cy="222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  <a:latin typeface="Arial Unicode MS" charset="0"/>
              </a:rPr>
              <a:t>was wollen wir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780928"/>
            <a:ext cx="8785225" cy="38884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bestmögliche </a:t>
            </a:r>
            <a:r>
              <a:rPr lang="de-DE" sz="2200" dirty="0" err="1" smtClean="0"/>
              <a:t>bildung</a:t>
            </a:r>
            <a:r>
              <a:rPr lang="de-DE" sz="2200" dirty="0" smtClean="0">
                <a:solidFill>
                  <a:srgbClr val="FFFF00"/>
                </a:solidFill>
              </a:rPr>
              <a:t> </a:t>
            </a:r>
            <a:r>
              <a:rPr lang="de-DE" sz="2200" dirty="0" smtClean="0"/>
              <a:t>vor </a:t>
            </a:r>
            <a:r>
              <a:rPr lang="de-DE" sz="2200" dirty="0" err="1" smtClean="0"/>
              <a:t>ort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individuell fördern und auf die  </a:t>
            </a:r>
            <a:r>
              <a:rPr lang="de-DE" sz="2200" dirty="0" err="1" smtClean="0"/>
              <a:t>einzigartigkeit</a:t>
            </a:r>
            <a:r>
              <a:rPr lang="de-DE" sz="2200" dirty="0" smtClean="0"/>
              <a:t> des </a:t>
            </a:r>
            <a:r>
              <a:rPr lang="de-DE" sz="2200" dirty="0" err="1" smtClean="0"/>
              <a:t>kindes</a:t>
            </a:r>
            <a:r>
              <a:rPr lang="de-DE" sz="2200" dirty="0" smtClean="0"/>
              <a:t> eingehen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/>
              <a:t>beispielhaft </a:t>
            </a:r>
            <a:r>
              <a:rPr lang="de-DE" sz="2200" dirty="0" err="1"/>
              <a:t>gemeinschaft</a:t>
            </a:r>
            <a:r>
              <a:rPr lang="de-DE" sz="2200" dirty="0"/>
              <a:t> vorleben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err="1" smtClean="0"/>
              <a:t>zusammenarbeit</a:t>
            </a:r>
            <a:r>
              <a:rPr lang="de-DE" sz="2200" dirty="0" smtClean="0"/>
              <a:t> intensivieren und dadurch die </a:t>
            </a:r>
            <a:r>
              <a:rPr lang="de-DE" sz="2200" dirty="0" err="1" smtClean="0"/>
              <a:t>qualität</a:t>
            </a:r>
            <a:r>
              <a:rPr lang="de-DE" sz="2200" dirty="0" smtClean="0"/>
              <a:t> steigern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err="1" smtClean="0">
                <a:solidFill>
                  <a:srgbClr val="FFFFFF"/>
                </a:solidFill>
              </a:rPr>
              <a:t>mittelpunkt</a:t>
            </a:r>
            <a:r>
              <a:rPr lang="de-DE" sz="2200" dirty="0" smtClean="0">
                <a:solidFill>
                  <a:srgbClr val="FFFF00"/>
                </a:solidFill>
              </a:rPr>
              <a:t> </a:t>
            </a:r>
            <a:r>
              <a:rPr lang="de-DE" sz="2200" dirty="0" smtClean="0"/>
              <a:t>sein und zugleich </a:t>
            </a:r>
            <a:r>
              <a:rPr lang="de-DE" sz="2200" dirty="0" err="1" smtClean="0"/>
              <a:t>öffnung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das dorfleben unterstützen durch das einbeziehen aller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nicht noch mehr </a:t>
            </a:r>
            <a:r>
              <a:rPr lang="de-DE" sz="2200" dirty="0" err="1" smtClean="0"/>
              <a:t>bildungszentren</a:t>
            </a:r>
            <a:r>
              <a:rPr lang="de-DE" sz="2200" dirty="0" smtClean="0"/>
              <a:t> sondern </a:t>
            </a:r>
            <a:r>
              <a:rPr lang="de-DE" sz="2200" dirty="0" err="1" smtClean="0"/>
              <a:t>bildungschancen</a:t>
            </a:r>
            <a:r>
              <a:rPr lang="de-DE" sz="2200" dirty="0" smtClean="0"/>
              <a:t> in der </a:t>
            </a:r>
            <a:r>
              <a:rPr lang="de-DE" sz="2200" dirty="0" err="1" smtClean="0"/>
              <a:t>peripherie</a:t>
            </a:r>
            <a:r>
              <a:rPr lang="de-DE" sz="22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de-DE" sz="2200" dirty="0" smtClean="0"/>
              <a:t>nicht nur wahrgenommen sondern ernst genommen werden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de-DE" sz="2200" dirty="0" smtClean="0"/>
              <a:t>gestärkt und bestätigt aus der </a:t>
            </a:r>
            <a:r>
              <a:rPr lang="de-DE" sz="2200" dirty="0" err="1" smtClean="0"/>
              <a:t>diskussion</a:t>
            </a:r>
            <a:r>
              <a:rPr lang="de-DE" sz="2200" dirty="0" smtClean="0"/>
              <a:t> heraustreten</a:t>
            </a:r>
          </a:p>
        </p:txBody>
      </p:sp>
      <p:pic>
        <p:nvPicPr>
          <p:cNvPr id="22531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092950" cy="1309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</a:rPr>
              <a:t>was sollen wir</a:t>
            </a:r>
          </a:p>
        </p:txBody>
      </p:sp>
      <p:pic>
        <p:nvPicPr>
          <p:cNvPr id="23555" name="Bild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040313"/>
            <a:ext cx="39592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Bild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5040313"/>
            <a:ext cx="396081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08720"/>
            <a:ext cx="8229600" cy="40324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de-DE" sz="2000" dirty="0" smtClean="0"/>
              <a:t>nachdenken                                        und </a:t>
            </a:r>
            <a:r>
              <a:rPr lang="de-DE" sz="2000" dirty="0" err="1" smtClean="0"/>
              <a:t>heimat</a:t>
            </a:r>
            <a:r>
              <a:rPr lang="de-DE" sz="2000" dirty="0" smtClean="0"/>
              <a:t> schenken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sprache</a:t>
            </a:r>
            <a:r>
              <a:rPr lang="de-DE" sz="2000" dirty="0" smtClean="0"/>
              <a:t> üben               		nicht </a:t>
            </a:r>
            <a:r>
              <a:rPr lang="de-DE" sz="2000" dirty="0" err="1" smtClean="0"/>
              <a:t>zukunft</a:t>
            </a:r>
            <a:r>
              <a:rPr lang="de-DE" sz="2000" dirty="0" smtClean="0"/>
              <a:t> trüben 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smtClean="0"/>
              <a:t>aufgaben wählen                		nicht </a:t>
            </a:r>
            <a:r>
              <a:rPr lang="de-DE" sz="2000" dirty="0" err="1" smtClean="0"/>
              <a:t>minuten</a:t>
            </a:r>
            <a:r>
              <a:rPr lang="de-DE" sz="2000" dirty="0" smtClean="0"/>
              <a:t> zählen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ideen</a:t>
            </a:r>
            <a:r>
              <a:rPr lang="de-DE" sz="2000" dirty="0" smtClean="0"/>
              <a:t> benennen                 		und </a:t>
            </a:r>
            <a:r>
              <a:rPr lang="de-DE" sz="2000" dirty="0" err="1" smtClean="0"/>
              <a:t>ressourcen</a:t>
            </a:r>
            <a:r>
              <a:rPr lang="de-DE" sz="2000" dirty="0" smtClean="0"/>
              <a:t> erkennen 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smtClean="0"/>
              <a:t>zusammenarbeiten             </a:t>
            </a:r>
            <a:r>
              <a:rPr lang="de-DE" sz="2000" dirty="0"/>
              <a:t>	</a:t>
            </a:r>
            <a:r>
              <a:rPr lang="de-DE" sz="2000" dirty="0" smtClean="0"/>
              <a:t>	nicht nur zusammen arbeiten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de-DE" sz="2000" dirty="0" err="1" smtClean="0"/>
              <a:t>identität</a:t>
            </a:r>
            <a:r>
              <a:rPr lang="de-DE" sz="2000" dirty="0" smtClean="0"/>
              <a:t> stiften                     		nicht in </a:t>
            </a:r>
            <a:r>
              <a:rPr lang="de-DE" sz="2000" dirty="0" err="1" smtClean="0"/>
              <a:t>anonymität</a:t>
            </a:r>
            <a:r>
              <a:rPr lang="de-DE" sz="2000" dirty="0" smtClean="0"/>
              <a:t> driften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de-DE" sz="2000" dirty="0" smtClean="0"/>
              <a:t>vielfältig informieren            		nicht uniformieren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smtClean="0"/>
              <a:t>kritisch beobachten             		nicht nur betrachten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err="1" smtClean="0"/>
              <a:t>kinder</a:t>
            </a:r>
            <a:r>
              <a:rPr lang="de-DE" sz="2000" dirty="0" smtClean="0"/>
              <a:t> sehen                        		nicht nur nach zahlen gehen</a:t>
            </a:r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err="1" smtClean="0"/>
              <a:t>pädagogen</a:t>
            </a:r>
            <a:r>
              <a:rPr lang="de-DE" sz="2000" dirty="0" smtClean="0"/>
              <a:t> </a:t>
            </a:r>
            <a:r>
              <a:rPr lang="de-DE" sz="2000" dirty="0"/>
              <a:t>sein          </a:t>
            </a:r>
            <a:r>
              <a:rPr lang="de-DE" sz="2000" dirty="0" smtClean="0"/>
              <a:t>          		für </a:t>
            </a:r>
            <a:r>
              <a:rPr lang="de-DE" sz="2000" dirty="0"/>
              <a:t>groß und </a:t>
            </a:r>
            <a:r>
              <a:rPr lang="de-DE" sz="2000" dirty="0" smtClean="0"/>
              <a:t>klein</a:t>
            </a:r>
            <a:endParaRPr lang="de-DE" sz="2000" dirty="0"/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r>
              <a:rPr lang="de-DE" sz="2000" dirty="0" smtClean="0"/>
              <a:t>bereits </a:t>
            </a:r>
            <a:r>
              <a:rPr lang="de-DE" sz="2000" dirty="0"/>
              <a:t>heute </a:t>
            </a:r>
            <a:r>
              <a:rPr lang="de-DE" sz="2000" dirty="0" smtClean="0"/>
              <a:t>                        		für </a:t>
            </a:r>
            <a:r>
              <a:rPr lang="de-DE" sz="2000" dirty="0"/>
              <a:t>ein morgen sorgen</a:t>
            </a:r>
          </a:p>
          <a:p>
            <a:pPr marL="0" indent="0" eaLnBrk="1" hangingPunct="1">
              <a:lnSpc>
                <a:spcPct val="90000"/>
              </a:lnSpc>
              <a:buClrTx/>
              <a:buFont typeface="Wingdings" charset="0"/>
              <a:buNone/>
              <a:defRPr/>
            </a:pPr>
            <a:endParaRPr lang="de-DE" sz="2000" dirty="0"/>
          </a:p>
          <a:p>
            <a:pPr eaLnBrk="1" hangingPunct="1">
              <a:lnSpc>
                <a:spcPct val="90000"/>
              </a:lnSpc>
              <a:buClrTx/>
              <a:buFont typeface="Arial"/>
              <a:buChar char="•"/>
              <a:defRPr/>
            </a:pPr>
            <a:endParaRPr lang="de-DE" sz="2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03263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/>
                </a:solidFill>
              </a:rPr>
              <a:t>was müssen wir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424936" cy="561662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endParaRPr lang="de-DE" sz="1800" dirty="0" smtClean="0"/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großartigen </a:t>
            </a:r>
            <a:r>
              <a:rPr lang="de-DE" sz="2000" dirty="0" err="1" smtClean="0"/>
              <a:t>möglichkeiten</a:t>
            </a:r>
            <a:r>
              <a:rPr lang="de-DE" sz="2000" dirty="0" smtClean="0"/>
              <a:t> der kleinschule </a:t>
            </a:r>
            <a:r>
              <a:rPr lang="de-DE" sz="2000" dirty="0"/>
              <a:t>für </a:t>
            </a:r>
            <a:endParaRPr lang="de-DE" sz="20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/>
              <a:t> </a:t>
            </a:r>
            <a:r>
              <a:rPr lang="de-DE" sz="2000" dirty="0" smtClean="0"/>
              <a:t>    das </a:t>
            </a:r>
            <a:r>
              <a:rPr lang="de-DE" sz="2000" dirty="0" err="1" smtClean="0"/>
              <a:t>kind</a:t>
            </a:r>
            <a:r>
              <a:rPr lang="de-DE" sz="2000" dirty="0" smtClean="0"/>
              <a:t>  für die </a:t>
            </a:r>
            <a:r>
              <a:rPr lang="de-DE" sz="2000" dirty="0" err="1" smtClean="0"/>
              <a:t>gemeinschaft</a:t>
            </a:r>
            <a:r>
              <a:rPr lang="de-DE" sz="2000" dirty="0" smtClean="0"/>
              <a:t> nach außen tragen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den gesellschaftlichen </a:t>
            </a:r>
            <a:r>
              <a:rPr lang="de-DE" sz="2000" dirty="0" err="1" smtClean="0"/>
              <a:t>stellenwert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sz="2000" dirty="0" smtClean="0"/>
              <a:t>     der kleinschule in den </a:t>
            </a:r>
            <a:r>
              <a:rPr lang="de-DE" sz="2000" dirty="0" err="1" smtClean="0"/>
              <a:t>mittelpunkt</a:t>
            </a:r>
            <a:r>
              <a:rPr lang="de-DE" sz="2000" dirty="0" smtClean="0"/>
              <a:t> rücken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</a:t>
            </a:r>
            <a:r>
              <a:rPr lang="de-DE" sz="2000" dirty="0" err="1" smtClean="0"/>
              <a:t>realität</a:t>
            </a:r>
            <a:r>
              <a:rPr lang="de-DE" sz="2000" dirty="0" smtClean="0"/>
              <a:t> zeitgemäßer </a:t>
            </a:r>
            <a:r>
              <a:rPr lang="de-DE" sz="2000" dirty="0" err="1" smtClean="0"/>
              <a:t>pädagogik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in kleinschulen präsentieren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die </a:t>
            </a:r>
            <a:r>
              <a:rPr lang="de-DE" sz="2000" dirty="0" err="1" smtClean="0"/>
              <a:t>möglichkeiten</a:t>
            </a:r>
            <a:r>
              <a:rPr lang="de-DE" sz="2000" dirty="0" smtClean="0"/>
              <a:t>  der individuellen </a:t>
            </a:r>
            <a:r>
              <a:rPr lang="de-DE" sz="2000" dirty="0" err="1" smtClean="0"/>
              <a:t>förderung</a:t>
            </a:r>
            <a:r>
              <a:rPr lang="de-DE" sz="2000" dirty="0" smtClean="0"/>
              <a:t> nutzen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das potential im miteinander der kleinen </a:t>
            </a:r>
            <a:r>
              <a:rPr lang="de-DE" sz="2000" dirty="0" err="1" smtClean="0"/>
              <a:t>welt</a:t>
            </a:r>
            <a:r>
              <a:rPr lang="de-DE" sz="2000" dirty="0" smtClean="0"/>
              <a:t> erkennen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kleinschulen stärken um die </a:t>
            </a:r>
            <a:r>
              <a:rPr lang="de-DE" sz="2000" dirty="0" err="1" smtClean="0"/>
              <a:t>dörfer</a:t>
            </a:r>
            <a:r>
              <a:rPr lang="de-DE" sz="2000" dirty="0" smtClean="0"/>
              <a:t> nicht zu entwurzeln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wachrütteln und die gesellschaftlichen </a:t>
            </a:r>
            <a:endParaRPr lang="de-DE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de-DE" sz="2000" dirty="0" smtClean="0"/>
              <a:t>     </a:t>
            </a:r>
            <a:r>
              <a:rPr lang="de-DE" sz="2000" dirty="0" err="1" smtClean="0"/>
              <a:t>konsequenzen</a:t>
            </a:r>
            <a:r>
              <a:rPr lang="de-DE" sz="2000" dirty="0" smtClean="0"/>
              <a:t> einer </a:t>
            </a:r>
            <a:r>
              <a:rPr lang="de-DE" sz="2000" dirty="0" err="1" smtClean="0"/>
              <a:t>schulschließung</a:t>
            </a:r>
            <a:r>
              <a:rPr lang="de-DE" sz="2000" dirty="0" smtClean="0"/>
              <a:t> aufzeigen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durch </a:t>
            </a:r>
            <a:r>
              <a:rPr lang="de-DE" sz="2000" dirty="0" err="1" smtClean="0"/>
              <a:t>forschung</a:t>
            </a:r>
            <a:r>
              <a:rPr lang="de-DE" sz="2000" dirty="0" smtClean="0"/>
              <a:t> an den </a:t>
            </a:r>
            <a:r>
              <a:rPr lang="de-DE" sz="2000" dirty="0" err="1" smtClean="0"/>
              <a:t>universitäten</a:t>
            </a:r>
            <a:r>
              <a:rPr lang="de-DE" sz="2000" dirty="0" smtClean="0"/>
              <a:t> </a:t>
            </a:r>
            <a:r>
              <a:rPr lang="de-DE" sz="2000" dirty="0"/>
              <a:t>die </a:t>
            </a:r>
            <a:r>
              <a:rPr lang="de-DE" sz="2000" dirty="0" err="1"/>
              <a:t>qualität</a:t>
            </a:r>
            <a:r>
              <a:rPr lang="de-DE" sz="2000" dirty="0"/>
              <a:t> </a:t>
            </a:r>
            <a:endParaRPr lang="de-DE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der kleinschule </a:t>
            </a:r>
            <a:r>
              <a:rPr lang="de-DE" sz="2000" dirty="0" smtClean="0">
                <a:solidFill>
                  <a:srgbClr val="FFFFFF"/>
                </a:solidFill>
              </a:rPr>
              <a:t>auch quantitativ </a:t>
            </a:r>
            <a:r>
              <a:rPr lang="de-DE" sz="2000" dirty="0" smtClean="0"/>
              <a:t>sichtbar machen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sz="2000" dirty="0" smtClean="0"/>
              <a:t>bedenken: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die schule im </a:t>
            </a:r>
            <a:r>
              <a:rPr lang="de-DE" sz="2000" dirty="0" err="1" smtClean="0"/>
              <a:t>dorf</a:t>
            </a:r>
            <a:r>
              <a:rPr lang="de-DE" sz="2000" dirty="0" smtClean="0"/>
              <a:t> ist das herz der </a:t>
            </a:r>
            <a:r>
              <a:rPr lang="de-DE" sz="2000" dirty="0" err="1" smtClean="0"/>
              <a:t>gemeinschaft</a:t>
            </a:r>
            <a:r>
              <a:rPr lang="de-DE" sz="20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sz="2000" dirty="0" smtClean="0"/>
              <a:t>	ist die schule leer schlägt das herz nicht mehr </a:t>
            </a:r>
            <a:br>
              <a:rPr lang="de-DE" sz="2000" dirty="0" smtClean="0"/>
            </a:br>
            <a:endParaRPr lang="de-DE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sz="1800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80" y="4437112"/>
            <a:ext cx="1778192" cy="151216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73" y="1268760"/>
            <a:ext cx="1677891" cy="273630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11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FFFFFF"/>
      </a:hlink>
      <a:folHlink>
        <a:srgbClr val="AFE1FF"/>
      </a:folHlink>
    </a:clrScheme>
    <a:fontScheme name="Rippl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0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000000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1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FFFFFF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5AD7CA5E94AD49B835432F5565E9FC" ma:contentTypeVersion="1" ma:contentTypeDescription="Creare un nuovo documento." ma:contentTypeScope="" ma:versionID="92613a9c6bda97f9a9281e1261e4b86c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a2676bb6cc44d1525361ea28af26c20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Data inizio pianificazione" ma:internalName="PublishingStartDate">
      <xsd:simpleType>
        <xsd:restriction base="dms:Unknown"/>
      </xsd:simpleType>
    </xsd:element>
    <xsd:element name="PublishingExpirationDate" ma:index="9" nillable="true" ma:displayName="Data fine pianificazion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 ma:readOnly="true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EB0FD55-5884-4F3A-AD02-7BCDCE2507B6}"/>
</file>

<file path=customXml/itemProps2.xml><?xml version="1.0" encoding="utf-8"?>
<ds:datastoreItem xmlns:ds="http://schemas.openxmlformats.org/officeDocument/2006/customXml" ds:itemID="{F4CDA801-B85F-4BB9-92C4-3A48B93CCE3A}"/>
</file>

<file path=customXml/itemProps3.xml><?xml version="1.0" encoding="utf-8"?>
<ds:datastoreItem xmlns:ds="http://schemas.openxmlformats.org/officeDocument/2006/customXml" ds:itemID="{5A513D4E-37D5-4CB7-95D6-BD3D1DAE641D}"/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0</TotalTime>
  <Words>530</Words>
  <Application>Microsoft Office PowerPoint</Application>
  <PresentationFormat>On-screen Show (4:3)</PresentationFormat>
  <Paragraphs>148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 Unicode MS</vt:lpstr>
      <vt:lpstr>ＭＳ Ｐゴシック</vt:lpstr>
      <vt:lpstr>Arial</vt:lpstr>
      <vt:lpstr>Calibri</vt:lpstr>
      <vt:lpstr>Khmer UI</vt:lpstr>
      <vt:lpstr>Times New Roman</vt:lpstr>
      <vt:lpstr>Wingdings</vt:lpstr>
      <vt:lpstr>Ripple</vt:lpstr>
      <vt:lpstr>wer sind wir</vt:lpstr>
      <vt:lpstr>wo sind wir</vt:lpstr>
      <vt:lpstr>welche ziele verfolgen wir</vt:lpstr>
      <vt:lpstr>gemeinsame zeit</vt:lpstr>
      <vt:lpstr>PowerPoint Presentation</vt:lpstr>
      <vt:lpstr>klaus renggli begegnung </vt:lpstr>
      <vt:lpstr>was wollen wir</vt:lpstr>
      <vt:lpstr>was sollen wir</vt:lpstr>
      <vt:lpstr>was müssen wir</vt:lpstr>
      <vt:lpstr>PowerPoint Presentation</vt:lpstr>
      <vt:lpstr>die kleinschule ist …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/>
  <cp:keywords/>
  <dc:description/>
  <cp:lastModifiedBy>Zannini Sarah</cp:lastModifiedBy>
  <cp:revision>115</cp:revision>
  <cp:lastPrinted>2016-10-18T08:06:47Z</cp:lastPrinted>
  <dcterms:created xsi:type="dcterms:W3CDTF">2016-10-13T13:56:49Z</dcterms:created>
  <dcterms:modified xsi:type="dcterms:W3CDTF">2016-10-28T09:32:41Z</dcterms:modified>
  <cp:category/>
  <cp:contentType>Documento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0x0101003E5AD7CA5E94AD49B835432F5565E9FC</vt:lpwstr>
  </property>
</Properties>
</file>