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733" r:id="rId1"/>
  </p:sldMasterIdLst>
  <p:notesMasterIdLst>
    <p:notesMasterId r:id="rId88"/>
  </p:notesMasterIdLst>
  <p:sldIdLst>
    <p:sldId id="320" r:id="rId2"/>
    <p:sldId id="256" r:id="rId3"/>
    <p:sldId id="321" r:id="rId4"/>
    <p:sldId id="312" r:id="rId5"/>
    <p:sldId id="257" r:id="rId6"/>
    <p:sldId id="258" r:id="rId7"/>
    <p:sldId id="322" r:id="rId8"/>
    <p:sldId id="260" r:id="rId9"/>
    <p:sldId id="261" r:id="rId10"/>
    <p:sldId id="323" r:id="rId11"/>
    <p:sldId id="262" r:id="rId12"/>
    <p:sldId id="263" r:id="rId13"/>
    <p:sldId id="324" r:id="rId14"/>
    <p:sldId id="264" r:id="rId15"/>
    <p:sldId id="316" r:id="rId16"/>
    <p:sldId id="328" r:id="rId17"/>
    <p:sldId id="325" r:id="rId18"/>
    <p:sldId id="327" r:id="rId19"/>
    <p:sldId id="326" r:id="rId20"/>
    <p:sldId id="266" r:id="rId21"/>
    <p:sldId id="267" r:id="rId22"/>
    <p:sldId id="268" r:id="rId23"/>
    <p:sldId id="313" r:id="rId24"/>
    <p:sldId id="269" r:id="rId25"/>
    <p:sldId id="329" r:id="rId26"/>
    <p:sldId id="317" r:id="rId27"/>
    <p:sldId id="330" r:id="rId28"/>
    <p:sldId id="331" r:id="rId29"/>
    <p:sldId id="270" r:id="rId30"/>
    <p:sldId id="271" r:id="rId31"/>
    <p:sldId id="332" r:id="rId32"/>
    <p:sldId id="272" r:id="rId33"/>
    <p:sldId id="333" r:id="rId34"/>
    <p:sldId id="273" r:id="rId35"/>
    <p:sldId id="274" r:id="rId36"/>
    <p:sldId id="275" r:id="rId37"/>
    <p:sldId id="276" r:id="rId38"/>
    <p:sldId id="311" r:id="rId39"/>
    <p:sldId id="341" r:id="rId40"/>
    <p:sldId id="342" r:id="rId41"/>
    <p:sldId id="343" r:id="rId42"/>
    <p:sldId id="344" r:id="rId43"/>
    <p:sldId id="315" r:id="rId44"/>
    <p:sldId id="277" r:id="rId45"/>
    <p:sldId id="338" r:id="rId46"/>
    <p:sldId id="314" r:id="rId47"/>
    <p:sldId id="278" r:id="rId48"/>
    <p:sldId id="279" r:id="rId49"/>
    <p:sldId id="281" r:id="rId50"/>
    <p:sldId id="282" r:id="rId51"/>
    <p:sldId id="284" r:id="rId52"/>
    <p:sldId id="283" r:id="rId53"/>
    <p:sldId id="285" r:id="rId54"/>
    <p:sldId id="297" r:id="rId55"/>
    <p:sldId id="286" r:id="rId56"/>
    <p:sldId id="287" r:id="rId57"/>
    <p:sldId id="318" r:id="rId58"/>
    <p:sldId id="310" r:id="rId59"/>
    <p:sldId id="280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8" r:id="rId70"/>
    <p:sldId id="301" r:id="rId71"/>
    <p:sldId id="302" r:id="rId72"/>
    <p:sldId id="299" r:id="rId73"/>
    <p:sldId id="300" r:id="rId74"/>
    <p:sldId id="303" r:id="rId75"/>
    <p:sldId id="304" r:id="rId76"/>
    <p:sldId id="305" r:id="rId77"/>
    <p:sldId id="306" r:id="rId78"/>
    <p:sldId id="307" r:id="rId79"/>
    <p:sldId id="308" r:id="rId80"/>
    <p:sldId id="309" r:id="rId81"/>
    <p:sldId id="334" r:id="rId82"/>
    <p:sldId id="335" r:id="rId83"/>
    <p:sldId id="336" r:id="rId84"/>
    <p:sldId id="337" r:id="rId85"/>
    <p:sldId id="339" r:id="rId86"/>
    <p:sldId id="340" r:id="rId87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89"/>
    </p:embeddedFont>
    <p:embeddedFont>
      <p:font typeface="Verdana" panose="020B0604030504040204" pitchFamily="34" charset="0"/>
      <p:regular r:id="rId90"/>
      <p:bold r:id="rId91"/>
      <p:italic r:id="rId92"/>
      <p:boldItalic r:id="rId93"/>
    </p:embeddedFont>
    <p:embeddedFont>
      <p:font typeface="Calibri" panose="020F0502020204030204" pitchFamily="34" charset="0"/>
      <p:regular r:id="rId94"/>
      <p:bold r:id="rId95"/>
      <p:italic r:id="rId96"/>
      <p:boldItalic r:id="rId97"/>
    </p:embeddedFont>
    <p:embeddedFont>
      <p:font typeface="Wingdings 2" panose="05020102010507070707" pitchFamily="18" charset="2"/>
      <p:regular r:id="rId98"/>
    </p:embeddedFont>
    <p:embeddedFont>
      <p:font typeface="Cambria Math" panose="02040503050406030204" pitchFamily="18" charset="0"/>
      <p:regular r:id="rId99"/>
    </p:embeddedFont>
    <p:embeddedFont>
      <p:font typeface="Wingdings 3" panose="05040102010807070707" pitchFamily="18" charset="2"/>
      <p:regular r:id="rId10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ela Gunawardana" initials="A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2692" autoAdjust="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font" Target="fonts/font11.fntdata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9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2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5.fntdata"/><Relationship Id="rId98" Type="http://schemas.openxmlformats.org/officeDocument/2006/relationships/font" Target="fonts/font1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elag\home\work\presentations\2010-05-AI-RecSys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elag\home\work\presentations\2010-05-AI-RecSys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Belgian retailer</a:t>
            </a:r>
          </a:p>
        </c:rich>
      </c:tx>
      <c:layout>
        <c:manualLayout>
          <c:xMode val="edge"/>
          <c:yMode val="edge"/>
          <c:x val="0.36171689745678348"/>
          <c:y val="0.1240310077519381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21535885600556"/>
          <c:y val="0.23780046389550141"/>
          <c:w val="0.67859647931939648"/>
          <c:h val="0.52624336202160749"/>
        </c:manualLayout>
      </c:layout>
      <c:scatterChart>
        <c:scatterStyle val="smoothMarker"/>
        <c:varyColors val="0"/>
        <c:ser>
          <c:idx val="0"/>
          <c:order val="0"/>
          <c:tx>
            <c:v>Alg. A</c:v>
          </c:tx>
          <c:spPr>
            <a:ln w="38100"/>
          </c:spPr>
          <c:marker>
            <c:symbol val="plus"/>
            <c:size val="10"/>
            <c:spPr>
              <a:ln w="38100"/>
            </c:spPr>
          </c:marker>
          <c:xVal>
            <c:numRef>
              <c:f>'Belgian-news'!$C$4:$H$4</c:f>
              <c:numCache>
                <c:formatCode>General</c:formatCode>
                <c:ptCount val="6"/>
                <c:pt idx="0">
                  <c:v>8.3300000000000068E-2</c:v>
                </c:pt>
                <c:pt idx="1">
                  <c:v>0.14670000000000022</c:v>
                </c:pt>
                <c:pt idx="2">
                  <c:v>0.16480000000000025</c:v>
                </c:pt>
                <c:pt idx="3">
                  <c:v>0.18550000000000022</c:v>
                </c:pt>
                <c:pt idx="4">
                  <c:v>0.21480000000000021</c:v>
                </c:pt>
                <c:pt idx="5">
                  <c:v>0.27990000000000032</c:v>
                </c:pt>
              </c:numCache>
            </c:numRef>
          </c:xVal>
          <c:yVal>
            <c:numRef>
              <c:f>'Belgian-news'!$C$3:$H$3</c:f>
              <c:numCache>
                <c:formatCode>General</c:formatCode>
                <c:ptCount val="6"/>
                <c:pt idx="0">
                  <c:v>0.48700000000000032</c:v>
                </c:pt>
                <c:pt idx="1">
                  <c:v>0.30920000000000031</c:v>
                </c:pt>
                <c:pt idx="2">
                  <c:v>0.21210000000000001</c:v>
                </c:pt>
                <c:pt idx="3">
                  <c:v>0.12180000000000002</c:v>
                </c:pt>
                <c:pt idx="4">
                  <c:v>5.8700000000000099E-2</c:v>
                </c:pt>
                <c:pt idx="5">
                  <c:v>3.8700000000000005E-2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B22-4289-990E-2DDDBA0F5581}"/>
            </c:ext>
          </c:extLst>
        </c:ser>
        <c:ser>
          <c:idx val="1"/>
          <c:order val="1"/>
          <c:tx>
            <c:v>Alg. B</c:v>
          </c:tx>
          <c:spPr>
            <a:ln w="38100"/>
          </c:spPr>
          <c:marker>
            <c:symbol val="circle"/>
            <c:size val="5"/>
            <c:spPr>
              <a:noFill/>
              <a:ln w="38100"/>
            </c:spPr>
          </c:marker>
          <c:xVal>
            <c:numRef>
              <c:f>'Belgian-news'!$C$8:$H$8</c:f>
              <c:numCache>
                <c:formatCode>General</c:formatCode>
                <c:ptCount val="6"/>
                <c:pt idx="0">
                  <c:v>9.1000000000000025E-2</c:v>
                </c:pt>
                <c:pt idx="1">
                  <c:v>0.16560000000000022</c:v>
                </c:pt>
                <c:pt idx="2">
                  <c:v>0.19330000000000025</c:v>
                </c:pt>
                <c:pt idx="3">
                  <c:v>0.22120000000000029</c:v>
                </c:pt>
                <c:pt idx="4">
                  <c:v>0.25460000000000005</c:v>
                </c:pt>
                <c:pt idx="5">
                  <c:v>0.27540000000000031</c:v>
                </c:pt>
              </c:numCache>
            </c:numRef>
          </c:xVal>
          <c:yVal>
            <c:numRef>
              <c:f>'Belgian-news'!$C$7:$H$7</c:f>
              <c:numCache>
                <c:formatCode>General</c:formatCode>
                <c:ptCount val="6"/>
                <c:pt idx="0">
                  <c:v>0.57450000000000001</c:v>
                </c:pt>
                <c:pt idx="1">
                  <c:v>0.39530000000000076</c:v>
                </c:pt>
                <c:pt idx="2">
                  <c:v>0.29820000000000002</c:v>
                </c:pt>
                <c:pt idx="3">
                  <c:v>0.20019999999999999</c:v>
                </c:pt>
                <c:pt idx="4">
                  <c:v>0.1305</c:v>
                </c:pt>
                <c:pt idx="5">
                  <c:v>0.10560000000000011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B22-4289-990E-2DDDBA0F5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00480"/>
        <c:axId val="115701024"/>
      </c:scatterChart>
      <c:valAx>
        <c:axId val="115700480"/>
        <c:scaling>
          <c:orientation val="minMax"/>
          <c:max val="0.30000000000000032"/>
          <c:min val="5.0000000000000093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Recall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701024"/>
        <c:crosses val="autoZero"/>
        <c:crossBetween val="midCat"/>
      </c:valAx>
      <c:valAx>
        <c:axId val="115701024"/>
        <c:scaling>
          <c:orientation val="minMax"/>
          <c:max val="0.6000000000000006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700480"/>
        <c:crosses val="autoZero"/>
        <c:crossBetween val="midCat"/>
        <c:majorUnit val="0.2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News </a:t>
            </a:r>
            <a:r>
              <a:rPr lang="en-US" sz="1600" dirty="0" smtClean="0"/>
              <a:t>Story Clicks</a:t>
            </a:r>
            <a:endParaRPr lang="en-US" sz="1600" dirty="0"/>
          </a:p>
        </c:rich>
      </c:tx>
      <c:layout>
        <c:manualLayout>
          <c:xMode val="edge"/>
          <c:yMode val="edge"/>
          <c:x val="0.28341145833333325"/>
          <c:y val="5.5036846518702782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Alg. A</c:v>
          </c:tx>
          <c:spPr>
            <a:ln w="38100"/>
          </c:spPr>
          <c:marker>
            <c:symbol val="plus"/>
            <c:size val="10"/>
            <c:spPr>
              <a:ln w="38100"/>
            </c:spPr>
          </c:marker>
          <c:xVal>
            <c:numRef>
              <c:f>'Belgian-news'!$C$23:$H$23</c:f>
              <c:numCache>
                <c:formatCode>General</c:formatCode>
                <c:ptCount val="6"/>
                <c:pt idx="0">
                  <c:v>8.3100000000000063E-2</c:v>
                </c:pt>
                <c:pt idx="1">
                  <c:v>0.15440000000000029</c:v>
                </c:pt>
                <c:pt idx="2">
                  <c:v>0.1961</c:v>
                </c:pt>
                <c:pt idx="3">
                  <c:v>0.28850000000000031</c:v>
                </c:pt>
                <c:pt idx="4">
                  <c:v>0.33740000000000064</c:v>
                </c:pt>
                <c:pt idx="5">
                  <c:v>0.36170000000000002</c:v>
                </c:pt>
              </c:numCache>
            </c:numRef>
          </c:xVal>
          <c:yVal>
            <c:numRef>
              <c:f>'Belgian-news'!$C$22:$H$22</c:f>
              <c:numCache>
                <c:formatCode>General</c:formatCode>
                <c:ptCount val="6"/>
                <c:pt idx="0">
                  <c:v>0.46400000000000002</c:v>
                </c:pt>
                <c:pt idx="1">
                  <c:v>0.31450000000000045</c:v>
                </c:pt>
                <c:pt idx="2">
                  <c:v>0.23950000000000021</c:v>
                </c:pt>
                <c:pt idx="3">
                  <c:v>0.18970000000000029</c:v>
                </c:pt>
                <c:pt idx="4">
                  <c:v>0.1019</c:v>
                </c:pt>
                <c:pt idx="5">
                  <c:v>6.3200000000000006E-2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45D-460A-A89F-9680B5E41C49}"/>
            </c:ext>
          </c:extLst>
        </c:ser>
        <c:ser>
          <c:idx val="1"/>
          <c:order val="1"/>
          <c:tx>
            <c:v>Alg. B</c:v>
          </c:tx>
          <c:spPr>
            <a:ln w="38100"/>
          </c:spPr>
          <c:marker>
            <c:symbol val="circle"/>
            <c:size val="5"/>
            <c:spPr>
              <a:noFill/>
              <a:ln w="38100"/>
            </c:spPr>
          </c:marker>
          <c:xVal>
            <c:numRef>
              <c:f>'Belgian-news'!$C$27:$H$27</c:f>
              <c:numCache>
                <c:formatCode>General</c:formatCode>
                <c:ptCount val="6"/>
                <c:pt idx="0">
                  <c:v>8.4600000000000161E-2</c:v>
                </c:pt>
                <c:pt idx="1">
                  <c:v>0.15720000000000028</c:v>
                </c:pt>
                <c:pt idx="2">
                  <c:v>0.18530000000000021</c:v>
                </c:pt>
                <c:pt idx="3">
                  <c:v>0.21270000000000025</c:v>
                </c:pt>
                <c:pt idx="4">
                  <c:v>0.23490000000000022</c:v>
                </c:pt>
                <c:pt idx="5">
                  <c:v>0.25019999999999998</c:v>
                </c:pt>
              </c:numCache>
            </c:numRef>
          </c:xVal>
          <c:yVal>
            <c:numRef>
              <c:f>'Belgian-news'!$C$26:$H$26</c:f>
              <c:numCache>
                <c:formatCode>General</c:formatCode>
                <c:ptCount val="6"/>
                <c:pt idx="0">
                  <c:v>0.79249999999999998</c:v>
                </c:pt>
                <c:pt idx="1">
                  <c:v>0.66120000000000101</c:v>
                </c:pt>
                <c:pt idx="2">
                  <c:v>0.58809999999999996</c:v>
                </c:pt>
                <c:pt idx="3">
                  <c:v>0.50880000000000003</c:v>
                </c:pt>
                <c:pt idx="4">
                  <c:v>0.44479999999999997</c:v>
                </c:pt>
                <c:pt idx="5">
                  <c:v>0.41980000000000051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45D-460A-A89F-9680B5E41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95040"/>
        <c:axId val="115701568"/>
      </c:scatterChart>
      <c:valAx>
        <c:axId val="115695040"/>
        <c:scaling>
          <c:orientation val="minMax"/>
          <c:max val="0.4"/>
          <c:min val="5.0000000000000024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Recall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701568"/>
        <c:crosses val="autoZero"/>
        <c:crossBetween val="midCat"/>
      </c:valAx>
      <c:valAx>
        <c:axId val="115701568"/>
        <c:scaling>
          <c:orientation val="minMax"/>
          <c:max val="0.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Precision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695040"/>
        <c:crosses val="autoZero"/>
        <c:crossBetween val="midCat"/>
        <c:majorUnit val="0.2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Pearson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Netflix</c:v>
                </c:pt>
                <c:pt idx="1">
                  <c:v>BookCrossing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1.07</c:v>
                </c:pt>
                <c:pt idx="1">
                  <c:v>3.58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F0-443D-B1A7-5A81277CE1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Cosine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Netflix</c:v>
                </c:pt>
                <c:pt idx="1">
                  <c:v>BookCrossing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1.9000000000000001</c:v>
                </c:pt>
                <c:pt idx="1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F0-443D-B1A7-5A81277CE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91776"/>
        <c:axId val="115692320"/>
      </c:barChart>
      <c:catAx>
        <c:axId val="11569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692320"/>
        <c:crosses val="autoZero"/>
        <c:auto val="1"/>
        <c:lblAlgn val="ctr"/>
        <c:lblOffset val="100"/>
        <c:noMultiLvlLbl val="0"/>
      </c:catAx>
      <c:valAx>
        <c:axId val="115692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RMSE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691776"/>
        <c:crosses val="autoZero"/>
        <c:crossBetween val="between"/>
        <c:majorUnit val="1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74B2B-C3AA-423A-B093-360BF5362BAA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38A738-416E-49A1-9DE3-05674F276030}">
      <dgm:prSet/>
      <dgm:spPr/>
      <dgm:t>
        <a:bodyPr/>
        <a:lstStyle/>
        <a:p>
          <a:pPr rtl="0"/>
          <a:r>
            <a:rPr lang="en-US" smtClean="0"/>
            <a:t>Goals &amp; Tasks</a:t>
          </a:r>
          <a:endParaRPr lang="en-US"/>
        </a:p>
      </dgm:t>
    </dgm:pt>
    <dgm:pt modelId="{9A18415A-4917-4CFE-92B4-8864C79AF486}" type="parTrans" cxnId="{889B0B4D-5167-465B-BA16-3E57CE17381B}">
      <dgm:prSet/>
      <dgm:spPr/>
      <dgm:t>
        <a:bodyPr/>
        <a:lstStyle/>
        <a:p>
          <a:endParaRPr lang="en-US"/>
        </a:p>
      </dgm:t>
    </dgm:pt>
    <dgm:pt modelId="{609E1D85-B21A-413E-88D7-A23EE4F08B83}" type="sibTrans" cxnId="{889B0B4D-5167-465B-BA16-3E57CE17381B}">
      <dgm:prSet/>
      <dgm:spPr/>
      <dgm:t>
        <a:bodyPr/>
        <a:lstStyle/>
        <a:p>
          <a:endParaRPr lang="en-US"/>
        </a:p>
      </dgm:t>
    </dgm:pt>
    <dgm:pt modelId="{E3C22CE8-C11B-41DC-9EB0-0504F2450474}">
      <dgm:prSet custT="1"/>
      <dgm:spPr/>
      <dgm:t>
        <a:bodyPr/>
        <a:lstStyle/>
        <a:p>
          <a:pPr rtl="0"/>
          <a:r>
            <a:rPr lang="en-US" sz="1000" dirty="0" smtClean="0"/>
            <a:t>Understand the goals of the system.</a:t>
          </a:r>
          <a:endParaRPr lang="en-US" sz="1000" dirty="0"/>
        </a:p>
      </dgm:t>
    </dgm:pt>
    <dgm:pt modelId="{CB4B4B7E-500F-4E97-9EA0-F3BE1204FA7B}" type="parTrans" cxnId="{B89A505D-64D4-4A84-A319-FB4830B9C057}">
      <dgm:prSet/>
      <dgm:spPr/>
      <dgm:t>
        <a:bodyPr/>
        <a:lstStyle/>
        <a:p>
          <a:endParaRPr lang="en-US"/>
        </a:p>
      </dgm:t>
    </dgm:pt>
    <dgm:pt modelId="{E8779608-5A64-46B9-B908-882CD73A87AE}" type="sibTrans" cxnId="{B89A505D-64D4-4A84-A319-FB4830B9C057}">
      <dgm:prSet/>
      <dgm:spPr/>
      <dgm:t>
        <a:bodyPr/>
        <a:lstStyle/>
        <a:p>
          <a:endParaRPr lang="en-US"/>
        </a:p>
      </dgm:t>
    </dgm:pt>
    <dgm:pt modelId="{BBDAC034-1126-4079-AA34-1B134F6D16C0}">
      <dgm:prSet custT="1"/>
      <dgm:spPr/>
      <dgm:t>
        <a:bodyPr/>
        <a:lstStyle/>
        <a:p>
          <a:pPr rtl="0"/>
          <a:r>
            <a:rPr lang="en-US" sz="1000" dirty="0" smtClean="0"/>
            <a:t>Define the tasks explicitly.</a:t>
          </a:r>
          <a:endParaRPr lang="en-US" sz="1000" dirty="0"/>
        </a:p>
      </dgm:t>
    </dgm:pt>
    <dgm:pt modelId="{DAD99DC7-D796-4397-B803-B6EDD3E51DD3}" type="parTrans" cxnId="{A6907E83-B07C-4CAD-A59E-96A270952BEF}">
      <dgm:prSet/>
      <dgm:spPr/>
      <dgm:t>
        <a:bodyPr/>
        <a:lstStyle/>
        <a:p>
          <a:endParaRPr lang="en-US"/>
        </a:p>
      </dgm:t>
    </dgm:pt>
    <dgm:pt modelId="{9CB1864F-1646-4DB6-A7C0-8A4ED238ED67}" type="sibTrans" cxnId="{A6907E83-B07C-4CAD-A59E-96A270952BEF}">
      <dgm:prSet/>
      <dgm:spPr/>
      <dgm:t>
        <a:bodyPr/>
        <a:lstStyle/>
        <a:p>
          <a:endParaRPr lang="en-US"/>
        </a:p>
      </dgm:t>
    </dgm:pt>
    <dgm:pt modelId="{CF05C715-5951-49AA-9E64-67F98AB6A330}">
      <dgm:prSet/>
      <dgm:spPr/>
      <dgm:t>
        <a:bodyPr/>
        <a:lstStyle/>
        <a:p>
          <a:pPr rtl="0"/>
          <a:r>
            <a:rPr lang="en-US" smtClean="0"/>
            <a:t>Attributes</a:t>
          </a:r>
          <a:endParaRPr lang="en-US"/>
        </a:p>
      </dgm:t>
    </dgm:pt>
    <dgm:pt modelId="{B1C84F9C-B87C-4E0B-9FC6-6C14A3C6AF62}" type="parTrans" cxnId="{00D0E684-5182-467E-B821-2F1151C13DF8}">
      <dgm:prSet/>
      <dgm:spPr/>
      <dgm:t>
        <a:bodyPr/>
        <a:lstStyle/>
        <a:p>
          <a:endParaRPr lang="en-US"/>
        </a:p>
      </dgm:t>
    </dgm:pt>
    <dgm:pt modelId="{CC7E6361-02F1-4961-8B94-17DEA88BC930}" type="sibTrans" cxnId="{00D0E684-5182-467E-B821-2F1151C13DF8}">
      <dgm:prSet/>
      <dgm:spPr/>
      <dgm:t>
        <a:bodyPr/>
        <a:lstStyle/>
        <a:p>
          <a:endParaRPr lang="en-US"/>
        </a:p>
      </dgm:t>
    </dgm:pt>
    <dgm:pt modelId="{5E7DB5A9-7474-4F28-839D-249064194245}">
      <dgm:prSet custT="1"/>
      <dgm:spPr/>
      <dgm:t>
        <a:bodyPr/>
        <a:lstStyle/>
        <a:p>
          <a:pPr rtl="0"/>
          <a:r>
            <a:rPr lang="en-US" sz="1000" dirty="0" smtClean="0"/>
            <a:t>Enumerate the important attributes.</a:t>
          </a:r>
          <a:endParaRPr lang="en-US" sz="1000" dirty="0"/>
        </a:p>
      </dgm:t>
    </dgm:pt>
    <dgm:pt modelId="{5393E041-6179-4D4E-9A7E-A45155D7A640}" type="parTrans" cxnId="{464828F5-E63B-4E0C-835A-B2F87D4EEEB0}">
      <dgm:prSet/>
      <dgm:spPr/>
      <dgm:t>
        <a:bodyPr/>
        <a:lstStyle/>
        <a:p>
          <a:endParaRPr lang="en-US"/>
        </a:p>
      </dgm:t>
    </dgm:pt>
    <dgm:pt modelId="{0533F291-DF5A-4C53-BDBD-4E0E0AC5FC95}" type="sibTrans" cxnId="{464828F5-E63B-4E0C-835A-B2F87D4EEEB0}">
      <dgm:prSet/>
      <dgm:spPr/>
      <dgm:t>
        <a:bodyPr/>
        <a:lstStyle/>
        <a:p>
          <a:endParaRPr lang="en-US"/>
        </a:p>
      </dgm:t>
    </dgm:pt>
    <dgm:pt modelId="{4D11DB50-ACE7-48F2-85E4-7AFEBA294BE6}">
      <dgm:prSet custT="1"/>
      <dgm:spPr/>
      <dgm:t>
        <a:bodyPr/>
        <a:lstStyle/>
        <a:p>
          <a:pPr rtl="0"/>
          <a:r>
            <a:rPr lang="en-US" sz="1000" dirty="0" smtClean="0"/>
            <a:t>Choose appropriate measurement methods for the given attributes.</a:t>
          </a:r>
          <a:endParaRPr lang="en-US" sz="1000" dirty="0"/>
        </a:p>
      </dgm:t>
    </dgm:pt>
    <dgm:pt modelId="{3A04642A-1FF4-40F6-8961-00AA602B6DAC}" type="parTrans" cxnId="{5561DF80-DABE-484F-83C8-B083AEB8A55A}">
      <dgm:prSet/>
      <dgm:spPr/>
      <dgm:t>
        <a:bodyPr/>
        <a:lstStyle/>
        <a:p>
          <a:endParaRPr lang="en-US"/>
        </a:p>
      </dgm:t>
    </dgm:pt>
    <dgm:pt modelId="{717067AF-9D9B-4338-94F1-134A709DE817}" type="sibTrans" cxnId="{5561DF80-DABE-484F-83C8-B083AEB8A55A}">
      <dgm:prSet/>
      <dgm:spPr/>
      <dgm:t>
        <a:bodyPr/>
        <a:lstStyle/>
        <a:p>
          <a:endParaRPr lang="en-US"/>
        </a:p>
      </dgm:t>
    </dgm:pt>
    <dgm:pt modelId="{EE8A36C8-EA0C-4DA1-B779-18E631E0D8E1}">
      <dgm:prSet/>
      <dgm:spPr/>
      <dgm:t>
        <a:bodyPr/>
        <a:lstStyle/>
        <a:p>
          <a:pPr rtl="0"/>
          <a:r>
            <a:rPr lang="en-US" dirty="0" smtClean="0"/>
            <a:t>Decision</a:t>
          </a:r>
          <a:endParaRPr lang="en-US" dirty="0"/>
        </a:p>
      </dgm:t>
    </dgm:pt>
    <dgm:pt modelId="{2D040DE9-09C0-4805-AA12-9F0A0AF84C18}" type="parTrans" cxnId="{A64CFB5C-C1E4-41E7-9519-8415094D3953}">
      <dgm:prSet/>
      <dgm:spPr/>
      <dgm:t>
        <a:bodyPr/>
        <a:lstStyle/>
        <a:p>
          <a:endParaRPr lang="en-US"/>
        </a:p>
      </dgm:t>
    </dgm:pt>
    <dgm:pt modelId="{5C7546BD-2309-40C9-B812-9C3896BBEC95}" type="sibTrans" cxnId="{A64CFB5C-C1E4-41E7-9519-8415094D3953}">
      <dgm:prSet/>
      <dgm:spPr/>
      <dgm:t>
        <a:bodyPr/>
        <a:lstStyle/>
        <a:p>
          <a:endParaRPr lang="en-US"/>
        </a:p>
      </dgm:t>
    </dgm:pt>
    <dgm:pt modelId="{C070B50E-0D8B-4D17-8813-DAF3A7D3868E}">
      <dgm:prSet custT="1"/>
      <dgm:spPr/>
      <dgm:t>
        <a:bodyPr/>
        <a:lstStyle/>
        <a:p>
          <a:pPr rtl="0"/>
          <a:r>
            <a:rPr lang="en-US" sz="1000" dirty="0" smtClean="0"/>
            <a:t>Create a set of appropriate candidates.</a:t>
          </a:r>
          <a:endParaRPr lang="en-US" sz="1000" dirty="0"/>
        </a:p>
      </dgm:t>
    </dgm:pt>
    <dgm:pt modelId="{0815FEFE-92CF-44E5-B421-0040AC8BC4AC}" type="parTrans" cxnId="{2D193CBA-4889-4B39-B664-35954240369D}">
      <dgm:prSet/>
      <dgm:spPr/>
      <dgm:t>
        <a:bodyPr/>
        <a:lstStyle/>
        <a:p>
          <a:endParaRPr lang="en-US"/>
        </a:p>
      </dgm:t>
    </dgm:pt>
    <dgm:pt modelId="{D184BB8D-8EC5-4188-8EB8-C20292A6AF85}" type="sibTrans" cxnId="{2D193CBA-4889-4B39-B664-35954240369D}">
      <dgm:prSet/>
      <dgm:spPr/>
      <dgm:t>
        <a:bodyPr/>
        <a:lstStyle/>
        <a:p>
          <a:endParaRPr lang="en-US"/>
        </a:p>
      </dgm:t>
    </dgm:pt>
    <dgm:pt modelId="{C2559FDF-AF30-48ED-988F-534991063E94}">
      <dgm:prSet custT="1"/>
      <dgm:spPr/>
      <dgm:t>
        <a:bodyPr/>
        <a:lstStyle/>
        <a:p>
          <a:pPr rtl="0"/>
          <a:r>
            <a:rPr lang="en-US" sz="1000" dirty="0" smtClean="0"/>
            <a:t>Prune candidates using offline experiments</a:t>
          </a:r>
          <a:endParaRPr lang="en-US" sz="1000" dirty="0"/>
        </a:p>
      </dgm:t>
    </dgm:pt>
    <dgm:pt modelId="{E0DDFE66-7C68-485C-9D36-C4C2BC309AE5}" type="parTrans" cxnId="{A9BD2246-09FC-425D-8319-43DA1CE35E78}">
      <dgm:prSet/>
      <dgm:spPr/>
      <dgm:t>
        <a:bodyPr/>
        <a:lstStyle/>
        <a:p>
          <a:endParaRPr lang="en-US"/>
        </a:p>
      </dgm:t>
    </dgm:pt>
    <dgm:pt modelId="{DE6C022D-C72D-4FFF-AEAF-D22DC138BECB}" type="sibTrans" cxnId="{A9BD2246-09FC-425D-8319-43DA1CE35E78}">
      <dgm:prSet/>
      <dgm:spPr/>
      <dgm:t>
        <a:bodyPr/>
        <a:lstStyle/>
        <a:p>
          <a:endParaRPr lang="en-US"/>
        </a:p>
      </dgm:t>
    </dgm:pt>
    <dgm:pt modelId="{DC0777F8-2489-4B3F-A70E-659518CE0F24}">
      <dgm:prSet custT="1"/>
      <dgm:spPr/>
      <dgm:t>
        <a:bodyPr/>
        <a:lstStyle/>
        <a:p>
          <a:pPr rtl="0"/>
          <a:r>
            <a:rPr lang="en-US" sz="1000" dirty="0" smtClean="0"/>
            <a:t>evaluate  best candidates using user studies</a:t>
          </a:r>
          <a:endParaRPr lang="en-US" sz="1000" dirty="0"/>
        </a:p>
      </dgm:t>
    </dgm:pt>
    <dgm:pt modelId="{B50EFB01-A1DE-4739-80D4-5DCBCCB6CBFD}" type="parTrans" cxnId="{40AC8C01-457B-4E70-8AA5-85F1944A213A}">
      <dgm:prSet/>
      <dgm:spPr/>
      <dgm:t>
        <a:bodyPr/>
        <a:lstStyle/>
        <a:p>
          <a:endParaRPr lang="en-US"/>
        </a:p>
      </dgm:t>
    </dgm:pt>
    <dgm:pt modelId="{1477977F-C3CB-4D7D-B208-ADBC9B8982EF}" type="sibTrans" cxnId="{40AC8C01-457B-4E70-8AA5-85F1944A213A}">
      <dgm:prSet/>
      <dgm:spPr/>
      <dgm:t>
        <a:bodyPr/>
        <a:lstStyle/>
        <a:p>
          <a:endParaRPr lang="en-US"/>
        </a:p>
      </dgm:t>
    </dgm:pt>
    <dgm:pt modelId="{7598402B-AFDA-4A46-9A05-DF044D667581}">
      <dgm:prSet custT="1"/>
      <dgm:spPr/>
      <dgm:t>
        <a:bodyPr/>
        <a:lstStyle/>
        <a:p>
          <a:pPr rtl="0"/>
          <a:r>
            <a:rPr lang="en-US" sz="1000" dirty="0" smtClean="0"/>
            <a:t>Flight the best candidates in the real system.</a:t>
          </a:r>
          <a:endParaRPr lang="en-US" sz="1000" dirty="0"/>
        </a:p>
      </dgm:t>
    </dgm:pt>
    <dgm:pt modelId="{BEFD90AC-2804-4A37-8055-BCBC5811A8D4}" type="parTrans" cxnId="{B321FF35-E233-4817-8342-1DC7FC82604F}">
      <dgm:prSet/>
      <dgm:spPr/>
      <dgm:t>
        <a:bodyPr/>
        <a:lstStyle/>
        <a:p>
          <a:endParaRPr lang="en-US"/>
        </a:p>
      </dgm:t>
    </dgm:pt>
    <dgm:pt modelId="{751C3765-F259-482A-960F-9C2C8604AB6E}" type="sibTrans" cxnId="{B321FF35-E233-4817-8342-1DC7FC82604F}">
      <dgm:prSet/>
      <dgm:spPr/>
      <dgm:t>
        <a:bodyPr/>
        <a:lstStyle/>
        <a:p>
          <a:endParaRPr lang="en-US"/>
        </a:p>
      </dgm:t>
    </dgm:pt>
    <dgm:pt modelId="{A15F9186-1934-40D4-9654-8467E2A45E76}" type="pres">
      <dgm:prSet presAssocID="{19574B2B-C3AA-423A-B093-360BF5362BA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BBC401-0F1A-4AA7-9557-AAF11D830CFF}" type="pres">
      <dgm:prSet presAssocID="{0838A738-416E-49A1-9DE3-05674F276030}" presName="horFlow" presStyleCnt="0"/>
      <dgm:spPr/>
    </dgm:pt>
    <dgm:pt modelId="{402E04D5-EE02-4F69-A99D-838E66C2B1EF}" type="pres">
      <dgm:prSet presAssocID="{0838A738-416E-49A1-9DE3-05674F276030}" presName="bigChev" presStyleLbl="node1" presStyleIdx="0" presStyleCnt="3"/>
      <dgm:spPr/>
      <dgm:t>
        <a:bodyPr/>
        <a:lstStyle/>
        <a:p>
          <a:endParaRPr lang="en-US"/>
        </a:p>
      </dgm:t>
    </dgm:pt>
    <dgm:pt modelId="{83F6E28F-51CE-4E3D-A60A-5CC476441A45}" type="pres">
      <dgm:prSet presAssocID="{CB4B4B7E-500F-4E97-9EA0-F3BE1204FA7B}" presName="parTrans" presStyleCnt="0"/>
      <dgm:spPr/>
    </dgm:pt>
    <dgm:pt modelId="{21EC1F8C-D631-4970-89BC-6ADB78957F85}" type="pres">
      <dgm:prSet presAssocID="{E3C22CE8-C11B-41DC-9EB0-0504F2450474}" presName="node" presStyleLbl="alignAccFollowNode1" presStyleIdx="0" presStyleCnt="8" custScaleX="161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CF28C-E63B-4AE5-9D1B-6075BB52E063}" type="pres">
      <dgm:prSet presAssocID="{E8779608-5A64-46B9-B908-882CD73A87AE}" presName="sibTrans" presStyleCnt="0"/>
      <dgm:spPr/>
    </dgm:pt>
    <dgm:pt modelId="{E4CBEE50-A41D-4398-97E4-FFBA5E8F61E6}" type="pres">
      <dgm:prSet presAssocID="{BBDAC034-1126-4079-AA34-1B134F6D16C0}" presName="node" presStyleLbl="alignAccFollowNode1" presStyleIdx="1" presStyleCnt="8" custScaleX="161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F6747-52C5-4DBA-9206-F4154E2F2BEB}" type="pres">
      <dgm:prSet presAssocID="{0838A738-416E-49A1-9DE3-05674F276030}" presName="vSp" presStyleCnt="0"/>
      <dgm:spPr/>
    </dgm:pt>
    <dgm:pt modelId="{0EF596D3-6E58-4130-8C4B-8E6FCB464F1C}" type="pres">
      <dgm:prSet presAssocID="{CF05C715-5951-49AA-9E64-67F98AB6A330}" presName="horFlow" presStyleCnt="0"/>
      <dgm:spPr/>
    </dgm:pt>
    <dgm:pt modelId="{97C329CC-93EB-4404-93E2-A976207FE357}" type="pres">
      <dgm:prSet presAssocID="{CF05C715-5951-49AA-9E64-67F98AB6A330}" presName="bigChev" presStyleLbl="node1" presStyleIdx="1" presStyleCnt="3"/>
      <dgm:spPr/>
      <dgm:t>
        <a:bodyPr/>
        <a:lstStyle/>
        <a:p>
          <a:endParaRPr lang="en-US"/>
        </a:p>
      </dgm:t>
    </dgm:pt>
    <dgm:pt modelId="{286FBDA8-2470-4485-A722-2B26C4A186A1}" type="pres">
      <dgm:prSet presAssocID="{5393E041-6179-4D4E-9A7E-A45155D7A640}" presName="parTrans" presStyleCnt="0"/>
      <dgm:spPr/>
    </dgm:pt>
    <dgm:pt modelId="{654E8B1E-17F8-4244-A5CE-82598D76DF51}" type="pres">
      <dgm:prSet presAssocID="{5E7DB5A9-7474-4F28-839D-249064194245}" presName="node" presStyleLbl="alignAccFollowNode1" presStyleIdx="2" presStyleCnt="8" custScaleX="152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D7E9F-47F0-47A3-8699-ADA83ACCAAA2}" type="pres">
      <dgm:prSet presAssocID="{0533F291-DF5A-4C53-BDBD-4E0E0AC5FC95}" presName="sibTrans" presStyleCnt="0"/>
      <dgm:spPr/>
    </dgm:pt>
    <dgm:pt modelId="{6177786C-E259-444B-B943-020D93530FD2}" type="pres">
      <dgm:prSet presAssocID="{4D11DB50-ACE7-48F2-85E4-7AFEBA294BE6}" presName="node" presStyleLbl="alignAccFollowNode1" presStyleIdx="3" presStyleCnt="8" custScaleX="152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36108-9269-47C0-8948-DD01F1003007}" type="pres">
      <dgm:prSet presAssocID="{CF05C715-5951-49AA-9E64-67F98AB6A330}" presName="vSp" presStyleCnt="0"/>
      <dgm:spPr/>
    </dgm:pt>
    <dgm:pt modelId="{8661919F-3BB0-42AD-95F7-194D83B5497A}" type="pres">
      <dgm:prSet presAssocID="{EE8A36C8-EA0C-4DA1-B779-18E631E0D8E1}" presName="horFlow" presStyleCnt="0"/>
      <dgm:spPr/>
    </dgm:pt>
    <dgm:pt modelId="{42CC3DF3-B461-4DBC-9742-F8BBDF87B684}" type="pres">
      <dgm:prSet presAssocID="{EE8A36C8-EA0C-4DA1-B779-18E631E0D8E1}" presName="bigChev" presStyleLbl="node1" presStyleIdx="2" presStyleCnt="3"/>
      <dgm:spPr/>
      <dgm:t>
        <a:bodyPr/>
        <a:lstStyle/>
        <a:p>
          <a:endParaRPr lang="en-US"/>
        </a:p>
      </dgm:t>
    </dgm:pt>
    <dgm:pt modelId="{0281ED15-7DDC-44B1-AED2-8B7EBC04AA06}" type="pres">
      <dgm:prSet presAssocID="{0815FEFE-92CF-44E5-B421-0040AC8BC4AC}" presName="parTrans" presStyleCnt="0"/>
      <dgm:spPr/>
    </dgm:pt>
    <dgm:pt modelId="{004094AF-B19B-4387-AEBA-2A9DE24DC04E}" type="pres">
      <dgm:prSet presAssocID="{C070B50E-0D8B-4D17-8813-DAF3A7D3868E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C1C80-EDBD-4343-B092-31175F14667D}" type="pres">
      <dgm:prSet presAssocID="{D184BB8D-8EC5-4188-8EB8-C20292A6AF85}" presName="sibTrans" presStyleCnt="0"/>
      <dgm:spPr/>
    </dgm:pt>
    <dgm:pt modelId="{9A8D9FFB-37BA-4886-BFDC-8EAAF0B60029}" type="pres">
      <dgm:prSet presAssocID="{C2559FDF-AF30-48ED-988F-534991063E94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5BAF-EAB0-4232-B989-D4E3A83D9ADA}" type="pres">
      <dgm:prSet presAssocID="{DE6C022D-C72D-4FFF-AEAF-D22DC138BECB}" presName="sibTrans" presStyleCnt="0"/>
      <dgm:spPr/>
    </dgm:pt>
    <dgm:pt modelId="{499FEB81-5939-4A4F-B485-D4EF973DBBBA}" type="pres">
      <dgm:prSet presAssocID="{DC0777F8-2489-4B3F-A70E-659518CE0F24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F15F5-CF91-48D4-AECC-CBE85A9E8003}" type="pres">
      <dgm:prSet presAssocID="{1477977F-C3CB-4D7D-B208-ADBC9B8982EF}" presName="sibTrans" presStyleCnt="0"/>
      <dgm:spPr/>
    </dgm:pt>
    <dgm:pt modelId="{743E157E-D0EA-4317-91F2-6B5DD28D356A}" type="pres">
      <dgm:prSet presAssocID="{7598402B-AFDA-4A46-9A05-DF044D667581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AD168-261C-45BE-B6D9-3741B6FD2FA0}" type="presOf" srcId="{7598402B-AFDA-4A46-9A05-DF044D667581}" destId="{743E157E-D0EA-4317-91F2-6B5DD28D356A}" srcOrd="0" destOrd="0" presId="urn:microsoft.com/office/officeart/2005/8/layout/lProcess3"/>
    <dgm:cxn modelId="{552C3721-92D3-46AB-BF9E-5D2F84F9A451}" type="presOf" srcId="{BBDAC034-1126-4079-AA34-1B134F6D16C0}" destId="{E4CBEE50-A41D-4398-97E4-FFBA5E8F61E6}" srcOrd="0" destOrd="0" presId="urn:microsoft.com/office/officeart/2005/8/layout/lProcess3"/>
    <dgm:cxn modelId="{A64CFB5C-C1E4-41E7-9519-8415094D3953}" srcId="{19574B2B-C3AA-423A-B093-360BF5362BAA}" destId="{EE8A36C8-EA0C-4DA1-B779-18E631E0D8E1}" srcOrd="2" destOrd="0" parTransId="{2D040DE9-09C0-4805-AA12-9F0A0AF84C18}" sibTransId="{5C7546BD-2309-40C9-B812-9C3896BBEC95}"/>
    <dgm:cxn modelId="{53FE7A35-8C05-4C19-BE6F-F769C2F3B96A}" type="presOf" srcId="{C2559FDF-AF30-48ED-988F-534991063E94}" destId="{9A8D9FFB-37BA-4886-BFDC-8EAAF0B60029}" srcOrd="0" destOrd="0" presId="urn:microsoft.com/office/officeart/2005/8/layout/lProcess3"/>
    <dgm:cxn modelId="{D4102043-67FD-4681-8A9D-07D3DB0B6F9B}" type="presOf" srcId="{4D11DB50-ACE7-48F2-85E4-7AFEBA294BE6}" destId="{6177786C-E259-444B-B943-020D93530FD2}" srcOrd="0" destOrd="0" presId="urn:microsoft.com/office/officeart/2005/8/layout/lProcess3"/>
    <dgm:cxn modelId="{40AC8C01-457B-4E70-8AA5-85F1944A213A}" srcId="{EE8A36C8-EA0C-4DA1-B779-18E631E0D8E1}" destId="{DC0777F8-2489-4B3F-A70E-659518CE0F24}" srcOrd="2" destOrd="0" parTransId="{B50EFB01-A1DE-4739-80D4-5DCBCCB6CBFD}" sibTransId="{1477977F-C3CB-4D7D-B208-ADBC9B8982EF}"/>
    <dgm:cxn modelId="{BD6A98AD-E21B-4D59-975F-8AE0DE67D527}" type="presOf" srcId="{DC0777F8-2489-4B3F-A70E-659518CE0F24}" destId="{499FEB81-5939-4A4F-B485-D4EF973DBBBA}" srcOrd="0" destOrd="0" presId="urn:microsoft.com/office/officeart/2005/8/layout/lProcess3"/>
    <dgm:cxn modelId="{889B0B4D-5167-465B-BA16-3E57CE17381B}" srcId="{19574B2B-C3AA-423A-B093-360BF5362BAA}" destId="{0838A738-416E-49A1-9DE3-05674F276030}" srcOrd="0" destOrd="0" parTransId="{9A18415A-4917-4CFE-92B4-8864C79AF486}" sibTransId="{609E1D85-B21A-413E-88D7-A23EE4F08B83}"/>
    <dgm:cxn modelId="{5561DF80-DABE-484F-83C8-B083AEB8A55A}" srcId="{CF05C715-5951-49AA-9E64-67F98AB6A330}" destId="{4D11DB50-ACE7-48F2-85E4-7AFEBA294BE6}" srcOrd="1" destOrd="0" parTransId="{3A04642A-1FF4-40F6-8961-00AA602B6DAC}" sibTransId="{717067AF-9D9B-4338-94F1-134A709DE817}"/>
    <dgm:cxn modelId="{B1CE9967-BC15-4D12-B3D5-F6A142885575}" type="presOf" srcId="{C070B50E-0D8B-4D17-8813-DAF3A7D3868E}" destId="{004094AF-B19B-4387-AEBA-2A9DE24DC04E}" srcOrd="0" destOrd="0" presId="urn:microsoft.com/office/officeart/2005/8/layout/lProcess3"/>
    <dgm:cxn modelId="{4D18DA21-57C0-427A-9A36-FC4589734236}" type="presOf" srcId="{CF05C715-5951-49AA-9E64-67F98AB6A330}" destId="{97C329CC-93EB-4404-93E2-A976207FE357}" srcOrd="0" destOrd="0" presId="urn:microsoft.com/office/officeart/2005/8/layout/lProcess3"/>
    <dgm:cxn modelId="{BAF3031C-D330-4A3E-99FE-81D0A7A04349}" type="presOf" srcId="{E3C22CE8-C11B-41DC-9EB0-0504F2450474}" destId="{21EC1F8C-D631-4970-89BC-6ADB78957F85}" srcOrd="0" destOrd="0" presId="urn:microsoft.com/office/officeart/2005/8/layout/lProcess3"/>
    <dgm:cxn modelId="{80F9D48A-0540-4931-AB6A-45F490D3E773}" type="presOf" srcId="{0838A738-416E-49A1-9DE3-05674F276030}" destId="{402E04D5-EE02-4F69-A99D-838E66C2B1EF}" srcOrd="0" destOrd="0" presId="urn:microsoft.com/office/officeart/2005/8/layout/lProcess3"/>
    <dgm:cxn modelId="{3D4CB6E9-5B61-4324-9B77-12DDF6D53E14}" type="presOf" srcId="{19574B2B-C3AA-423A-B093-360BF5362BAA}" destId="{A15F9186-1934-40D4-9654-8467E2A45E76}" srcOrd="0" destOrd="0" presId="urn:microsoft.com/office/officeart/2005/8/layout/lProcess3"/>
    <dgm:cxn modelId="{B89A505D-64D4-4A84-A319-FB4830B9C057}" srcId="{0838A738-416E-49A1-9DE3-05674F276030}" destId="{E3C22CE8-C11B-41DC-9EB0-0504F2450474}" srcOrd="0" destOrd="0" parTransId="{CB4B4B7E-500F-4E97-9EA0-F3BE1204FA7B}" sibTransId="{E8779608-5A64-46B9-B908-882CD73A87AE}"/>
    <dgm:cxn modelId="{A9BD2246-09FC-425D-8319-43DA1CE35E78}" srcId="{EE8A36C8-EA0C-4DA1-B779-18E631E0D8E1}" destId="{C2559FDF-AF30-48ED-988F-534991063E94}" srcOrd="1" destOrd="0" parTransId="{E0DDFE66-7C68-485C-9D36-C4C2BC309AE5}" sibTransId="{DE6C022D-C72D-4FFF-AEAF-D22DC138BECB}"/>
    <dgm:cxn modelId="{4FC14F0C-575E-49FE-9A27-ECBD46D2C65D}" type="presOf" srcId="{5E7DB5A9-7474-4F28-839D-249064194245}" destId="{654E8B1E-17F8-4244-A5CE-82598D76DF51}" srcOrd="0" destOrd="0" presId="urn:microsoft.com/office/officeart/2005/8/layout/lProcess3"/>
    <dgm:cxn modelId="{2D193CBA-4889-4B39-B664-35954240369D}" srcId="{EE8A36C8-EA0C-4DA1-B779-18E631E0D8E1}" destId="{C070B50E-0D8B-4D17-8813-DAF3A7D3868E}" srcOrd="0" destOrd="0" parTransId="{0815FEFE-92CF-44E5-B421-0040AC8BC4AC}" sibTransId="{D184BB8D-8EC5-4188-8EB8-C20292A6AF85}"/>
    <dgm:cxn modelId="{B321FF35-E233-4817-8342-1DC7FC82604F}" srcId="{EE8A36C8-EA0C-4DA1-B779-18E631E0D8E1}" destId="{7598402B-AFDA-4A46-9A05-DF044D667581}" srcOrd="3" destOrd="0" parTransId="{BEFD90AC-2804-4A37-8055-BCBC5811A8D4}" sibTransId="{751C3765-F259-482A-960F-9C2C8604AB6E}"/>
    <dgm:cxn modelId="{A6907E83-B07C-4CAD-A59E-96A270952BEF}" srcId="{0838A738-416E-49A1-9DE3-05674F276030}" destId="{BBDAC034-1126-4079-AA34-1B134F6D16C0}" srcOrd="1" destOrd="0" parTransId="{DAD99DC7-D796-4397-B803-B6EDD3E51DD3}" sibTransId="{9CB1864F-1646-4DB6-A7C0-8A4ED238ED67}"/>
    <dgm:cxn modelId="{464828F5-E63B-4E0C-835A-B2F87D4EEEB0}" srcId="{CF05C715-5951-49AA-9E64-67F98AB6A330}" destId="{5E7DB5A9-7474-4F28-839D-249064194245}" srcOrd="0" destOrd="0" parTransId="{5393E041-6179-4D4E-9A7E-A45155D7A640}" sibTransId="{0533F291-DF5A-4C53-BDBD-4E0E0AC5FC95}"/>
    <dgm:cxn modelId="{00D0E684-5182-467E-B821-2F1151C13DF8}" srcId="{19574B2B-C3AA-423A-B093-360BF5362BAA}" destId="{CF05C715-5951-49AA-9E64-67F98AB6A330}" srcOrd="1" destOrd="0" parTransId="{B1C84F9C-B87C-4E0B-9FC6-6C14A3C6AF62}" sibTransId="{CC7E6361-02F1-4961-8B94-17DEA88BC930}"/>
    <dgm:cxn modelId="{9A9C2F50-954A-44D4-AB0B-A496E50361FE}" type="presOf" srcId="{EE8A36C8-EA0C-4DA1-B779-18E631E0D8E1}" destId="{42CC3DF3-B461-4DBC-9742-F8BBDF87B684}" srcOrd="0" destOrd="0" presId="urn:microsoft.com/office/officeart/2005/8/layout/lProcess3"/>
    <dgm:cxn modelId="{42CC1B49-E151-4773-878F-7C11FE071467}" type="presParOf" srcId="{A15F9186-1934-40D4-9654-8467E2A45E76}" destId="{51BBC401-0F1A-4AA7-9557-AAF11D830CFF}" srcOrd="0" destOrd="0" presId="urn:microsoft.com/office/officeart/2005/8/layout/lProcess3"/>
    <dgm:cxn modelId="{9FA42EE8-6AC8-424D-BC96-9E4A5028F553}" type="presParOf" srcId="{51BBC401-0F1A-4AA7-9557-AAF11D830CFF}" destId="{402E04D5-EE02-4F69-A99D-838E66C2B1EF}" srcOrd="0" destOrd="0" presId="urn:microsoft.com/office/officeart/2005/8/layout/lProcess3"/>
    <dgm:cxn modelId="{C367EF12-6D93-46F7-AA41-3E7693B06125}" type="presParOf" srcId="{51BBC401-0F1A-4AA7-9557-AAF11D830CFF}" destId="{83F6E28F-51CE-4E3D-A60A-5CC476441A45}" srcOrd="1" destOrd="0" presId="urn:microsoft.com/office/officeart/2005/8/layout/lProcess3"/>
    <dgm:cxn modelId="{F2DF8832-C687-46A5-8393-5297B7C9AD67}" type="presParOf" srcId="{51BBC401-0F1A-4AA7-9557-AAF11D830CFF}" destId="{21EC1F8C-D631-4970-89BC-6ADB78957F85}" srcOrd="2" destOrd="0" presId="urn:microsoft.com/office/officeart/2005/8/layout/lProcess3"/>
    <dgm:cxn modelId="{EEB10381-51C8-4736-931E-E96373E5739B}" type="presParOf" srcId="{51BBC401-0F1A-4AA7-9557-AAF11D830CFF}" destId="{5B8CF28C-E63B-4AE5-9D1B-6075BB52E063}" srcOrd="3" destOrd="0" presId="urn:microsoft.com/office/officeart/2005/8/layout/lProcess3"/>
    <dgm:cxn modelId="{65C1A3D7-AF3A-48F5-A4F1-6E73E8979215}" type="presParOf" srcId="{51BBC401-0F1A-4AA7-9557-AAF11D830CFF}" destId="{E4CBEE50-A41D-4398-97E4-FFBA5E8F61E6}" srcOrd="4" destOrd="0" presId="urn:microsoft.com/office/officeart/2005/8/layout/lProcess3"/>
    <dgm:cxn modelId="{9EAA709D-2066-4002-B0E1-D2191A6BD19D}" type="presParOf" srcId="{A15F9186-1934-40D4-9654-8467E2A45E76}" destId="{C3CF6747-52C5-4DBA-9206-F4154E2F2BEB}" srcOrd="1" destOrd="0" presId="urn:microsoft.com/office/officeart/2005/8/layout/lProcess3"/>
    <dgm:cxn modelId="{0A7E6E7D-7DDB-487E-8916-AEAE509C9DD4}" type="presParOf" srcId="{A15F9186-1934-40D4-9654-8467E2A45E76}" destId="{0EF596D3-6E58-4130-8C4B-8E6FCB464F1C}" srcOrd="2" destOrd="0" presId="urn:microsoft.com/office/officeart/2005/8/layout/lProcess3"/>
    <dgm:cxn modelId="{EA962874-DA3E-41E5-978A-9066A758935C}" type="presParOf" srcId="{0EF596D3-6E58-4130-8C4B-8E6FCB464F1C}" destId="{97C329CC-93EB-4404-93E2-A976207FE357}" srcOrd="0" destOrd="0" presId="urn:microsoft.com/office/officeart/2005/8/layout/lProcess3"/>
    <dgm:cxn modelId="{4FC784AE-CE91-4C49-ACAB-8B8DB0CD69EC}" type="presParOf" srcId="{0EF596D3-6E58-4130-8C4B-8E6FCB464F1C}" destId="{286FBDA8-2470-4485-A722-2B26C4A186A1}" srcOrd="1" destOrd="0" presId="urn:microsoft.com/office/officeart/2005/8/layout/lProcess3"/>
    <dgm:cxn modelId="{83B8AF6C-B031-44C0-8427-7EAC09763CD2}" type="presParOf" srcId="{0EF596D3-6E58-4130-8C4B-8E6FCB464F1C}" destId="{654E8B1E-17F8-4244-A5CE-82598D76DF51}" srcOrd="2" destOrd="0" presId="urn:microsoft.com/office/officeart/2005/8/layout/lProcess3"/>
    <dgm:cxn modelId="{BDDFCB76-A02F-401C-A367-08645AD43EFB}" type="presParOf" srcId="{0EF596D3-6E58-4130-8C4B-8E6FCB464F1C}" destId="{C50D7E9F-47F0-47A3-8699-ADA83ACCAAA2}" srcOrd="3" destOrd="0" presId="urn:microsoft.com/office/officeart/2005/8/layout/lProcess3"/>
    <dgm:cxn modelId="{BAD67DC1-7F36-4D76-BDDD-9DBF8979308A}" type="presParOf" srcId="{0EF596D3-6E58-4130-8C4B-8E6FCB464F1C}" destId="{6177786C-E259-444B-B943-020D93530FD2}" srcOrd="4" destOrd="0" presId="urn:microsoft.com/office/officeart/2005/8/layout/lProcess3"/>
    <dgm:cxn modelId="{E732A1CA-D865-4502-80E7-F734AB222BDB}" type="presParOf" srcId="{A15F9186-1934-40D4-9654-8467E2A45E76}" destId="{FF736108-9269-47C0-8948-DD01F1003007}" srcOrd="3" destOrd="0" presId="urn:microsoft.com/office/officeart/2005/8/layout/lProcess3"/>
    <dgm:cxn modelId="{94FC7093-3C37-498A-A527-8B2E5AA452EC}" type="presParOf" srcId="{A15F9186-1934-40D4-9654-8467E2A45E76}" destId="{8661919F-3BB0-42AD-95F7-194D83B5497A}" srcOrd="4" destOrd="0" presId="urn:microsoft.com/office/officeart/2005/8/layout/lProcess3"/>
    <dgm:cxn modelId="{5D6E5CA0-497E-4917-8EAF-A593A78F57F8}" type="presParOf" srcId="{8661919F-3BB0-42AD-95F7-194D83B5497A}" destId="{42CC3DF3-B461-4DBC-9742-F8BBDF87B684}" srcOrd="0" destOrd="0" presId="urn:microsoft.com/office/officeart/2005/8/layout/lProcess3"/>
    <dgm:cxn modelId="{39BDD27D-4410-4948-AEA4-3B1762A76E8D}" type="presParOf" srcId="{8661919F-3BB0-42AD-95F7-194D83B5497A}" destId="{0281ED15-7DDC-44B1-AED2-8B7EBC04AA06}" srcOrd="1" destOrd="0" presId="urn:microsoft.com/office/officeart/2005/8/layout/lProcess3"/>
    <dgm:cxn modelId="{40473825-4C36-4E49-9ADD-155A3736B882}" type="presParOf" srcId="{8661919F-3BB0-42AD-95F7-194D83B5497A}" destId="{004094AF-B19B-4387-AEBA-2A9DE24DC04E}" srcOrd="2" destOrd="0" presId="urn:microsoft.com/office/officeart/2005/8/layout/lProcess3"/>
    <dgm:cxn modelId="{477B1576-4048-441E-8B5B-06B10616A148}" type="presParOf" srcId="{8661919F-3BB0-42AD-95F7-194D83B5497A}" destId="{84AC1C80-EDBD-4343-B092-31175F14667D}" srcOrd="3" destOrd="0" presId="urn:microsoft.com/office/officeart/2005/8/layout/lProcess3"/>
    <dgm:cxn modelId="{70F53DB9-8770-4729-80AE-BA6F6ED704F1}" type="presParOf" srcId="{8661919F-3BB0-42AD-95F7-194D83B5497A}" destId="{9A8D9FFB-37BA-4886-BFDC-8EAAF0B60029}" srcOrd="4" destOrd="0" presId="urn:microsoft.com/office/officeart/2005/8/layout/lProcess3"/>
    <dgm:cxn modelId="{DCD262D6-1583-47F1-86F5-9F7D38C23E7E}" type="presParOf" srcId="{8661919F-3BB0-42AD-95F7-194D83B5497A}" destId="{2DF65BAF-EAB0-4232-B989-D4E3A83D9ADA}" srcOrd="5" destOrd="0" presId="urn:microsoft.com/office/officeart/2005/8/layout/lProcess3"/>
    <dgm:cxn modelId="{89AF2722-BC56-4835-BA9B-76EB3809C2FE}" type="presParOf" srcId="{8661919F-3BB0-42AD-95F7-194D83B5497A}" destId="{499FEB81-5939-4A4F-B485-D4EF973DBBBA}" srcOrd="6" destOrd="0" presId="urn:microsoft.com/office/officeart/2005/8/layout/lProcess3"/>
    <dgm:cxn modelId="{8332715F-8628-4DDC-9337-DA259B563D20}" type="presParOf" srcId="{8661919F-3BB0-42AD-95F7-194D83B5497A}" destId="{8FFF15F5-CF91-48D4-AECC-CBE85A9E8003}" srcOrd="7" destOrd="0" presId="urn:microsoft.com/office/officeart/2005/8/layout/lProcess3"/>
    <dgm:cxn modelId="{0D1231FB-81E2-4B0C-A423-5372DB86D6AA}" type="presParOf" srcId="{8661919F-3BB0-42AD-95F7-194D83B5497A}" destId="{743E157E-D0EA-4317-91F2-6B5DD28D356A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D6778-4179-42CF-97AB-FCB29EEF348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094E-EA3E-4971-8CC7-5E077687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B23C0-57CB-4E23-A32E-AE0F2C6F1BF7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E349-DB01-4746-86A3-EB64DE859CB5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FBDE-B9A9-401D-911A-39EEC0A1A15C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2CCC-15E7-4EE1-B8DE-946275574CCD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5C02-1F73-4498-B0C0-F2BB5125D92E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67DB-C2C4-4E58-A64E-33588D2BF157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D98A-B6B9-4A5B-B421-431ADC9A19FA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FC52-9CD9-4E7A-A3A4-B428712D7FA7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E71-4FDE-4F41-AA65-DC02C7D9831C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CFE2-C2C8-45C2-B9D9-77A43FCAB786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38594A2-61EB-437F-8666-5DDEB1FBCB5E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A298A-FF06-44FF-8C0F-D622EBF3F5DE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DDA6AE-2F20-4783-8CDA-04B20B36B0E7}" type="datetime1">
              <a:rPr lang="en-US" smtClean="0"/>
              <a:pPr/>
              <a:t>8/23/2017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hyperlink" Target="http://www.amazon.com/Ghost-Well-Souls-Jack-Chalker/dp/0345490304/ref=pd_ys_ir_all_5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www.amazon.com/Stranger-Strange-Land-Robert-Heinlein/dp/0441788386/ref=pd_ys_ir_all_1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hyperlink" Target="http://www.amazon.com/Manna-Heaven-Roger-Zelazny/dp/1592241999/ref=pd_ys_ir_all_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exus404.com/Blog/2007/06/25/gloriously-glam-v8-engine-computer-case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jpeg"/><Relationship Id="rId18" Type="http://schemas.openxmlformats.org/officeDocument/2006/relationships/hyperlink" Target="http://www.imdb.com/rg/action-box-title/primary-photo/media/rm651794688/tt0099685" TargetMode="External"/><Relationship Id="rId26" Type="http://schemas.openxmlformats.org/officeDocument/2006/relationships/hyperlink" Target="http://www.imdb.com/rg/action-box-title/primary-photo/media/rm3244720128/tt0114814" TargetMode="External"/><Relationship Id="rId21" Type="http://schemas.openxmlformats.org/officeDocument/2006/relationships/image" Target="../media/image51.jpeg"/><Relationship Id="rId34" Type="http://schemas.openxmlformats.org/officeDocument/2006/relationships/hyperlink" Target="http://www.imdb.com/rg/action-box-title/primary-photo/media/rm896434176/tt0109830" TargetMode="External"/><Relationship Id="rId7" Type="http://schemas.openxmlformats.org/officeDocument/2006/relationships/image" Target="../media/image44.jpeg"/><Relationship Id="rId12" Type="http://schemas.openxmlformats.org/officeDocument/2006/relationships/hyperlink" Target="http://www.imdb.com/rg/action-box-title/primary-photo/media/rm3038678784/tt0435761" TargetMode="External"/><Relationship Id="rId17" Type="http://schemas.openxmlformats.org/officeDocument/2006/relationships/image" Target="../media/image49.jpeg"/><Relationship Id="rId25" Type="http://schemas.openxmlformats.org/officeDocument/2006/relationships/image" Target="../media/image53.jpeg"/><Relationship Id="rId33" Type="http://schemas.openxmlformats.org/officeDocument/2006/relationships/image" Target="../media/image57.jpeg"/><Relationship Id="rId2" Type="http://schemas.openxmlformats.org/officeDocument/2006/relationships/hyperlink" Target="http://www.imdb.com/rg/action-box-title/primary-photo/media/rm2108854784/tt0317248" TargetMode="External"/><Relationship Id="rId16" Type="http://schemas.openxmlformats.org/officeDocument/2006/relationships/hyperlink" Target="http://www.imdb.com/rg/action-box-title/primary-photo/media/rm3030286336/tt0034583" TargetMode="External"/><Relationship Id="rId20" Type="http://schemas.openxmlformats.org/officeDocument/2006/relationships/hyperlink" Target="http://www.imdb.com/rg/action-box-title/primary-photo/media/rm244547584/tt0137523" TargetMode="External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db.com/rg/action-box-title/primary-photo/media/rm361988096/tt0209144" TargetMode="External"/><Relationship Id="rId11" Type="http://schemas.openxmlformats.org/officeDocument/2006/relationships/image" Target="../media/image46.jpeg"/><Relationship Id="rId24" Type="http://schemas.openxmlformats.org/officeDocument/2006/relationships/hyperlink" Target="http://www.imdb.com/rg/action-box-title/primary-photo/media/rm2490472448/tt0054215" TargetMode="External"/><Relationship Id="rId32" Type="http://schemas.openxmlformats.org/officeDocument/2006/relationships/hyperlink" Target="http://www.imdb.com/rg/action-box-title/primary-photo/media/rm294879232/tt0038650" TargetMode="External"/><Relationship Id="rId37" Type="http://schemas.openxmlformats.org/officeDocument/2006/relationships/image" Target="../media/image59.jpeg"/><Relationship Id="rId5" Type="http://schemas.openxmlformats.org/officeDocument/2006/relationships/image" Target="../media/image43.jpeg"/><Relationship Id="rId15" Type="http://schemas.openxmlformats.org/officeDocument/2006/relationships/image" Target="../media/image48.jpeg"/><Relationship Id="rId23" Type="http://schemas.openxmlformats.org/officeDocument/2006/relationships/image" Target="../media/image52.jpeg"/><Relationship Id="rId28" Type="http://schemas.openxmlformats.org/officeDocument/2006/relationships/hyperlink" Target="http://www.imdb.com/rg/action-box-title/primary-photo/media/rm3328606208/tt0102926" TargetMode="External"/><Relationship Id="rId36" Type="http://schemas.openxmlformats.org/officeDocument/2006/relationships/hyperlink" Target="http://www.imdb.com/rg/action-box-title/primary-photo/media/rm2154594304/tt0169547" TargetMode="External"/><Relationship Id="rId10" Type="http://schemas.openxmlformats.org/officeDocument/2006/relationships/hyperlink" Target="http://www.imdb.com/rg/action-box-title/primary-photo/media/rm3216480512/tt0110912" TargetMode="External"/><Relationship Id="rId19" Type="http://schemas.openxmlformats.org/officeDocument/2006/relationships/image" Target="../media/image50.jpeg"/><Relationship Id="rId31" Type="http://schemas.openxmlformats.org/officeDocument/2006/relationships/image" Target="../media/image56.jpeg"/><Relationship Id="rId4" Type="http://schemas.openxmlformats.org/officeDocument/2006/relationships/hyperlink" Target="http://www.imdb.com/rg/action-box-title/primary-photo/media/rm2795405312/tt0111161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://www.imdb.com/rg/action-box-title/primary-photo/media/rm3623329024/tt0167260" TargetMode="External"/><Relationship Id="rId22" Type="http://schemas.openxmlformats.org/officeDocument/2006/relationships/hyperlink" Target="http://www.imdb.com/rg/action-box-title/primary-photo/media/rm1718654464/tt0082971" TargetMode="External"/><Relationship Id="rId27" Type="http://schemas.openxmlformats.org/officeDocument/2006/relationships/image" Target="../media/image54.jpeg"/><Relationship Id="rId30" Type="http://schemas.openxmlformats.org/officeDocument/2006/relationships/hyperlink" Target="http://www.imdb.com/rg/action-box-title/primary-photo/media/rm3412696576/tt0133093" TargetMode="External"/><Relationship Id="rId35" Type="http://schemas.openxmlformats.org/officeDocument/2006/relationships/image" Target="../media/image58.jpeg"/><Relationship Id="rId8" Type="http://schemas.openxmlformats.org/officeDocument/2006/relationships/hyperlink" Target="http://www.imdb.com/rg/action-box-title/primary-photo/media/rm3426651392/tt1375666" TargetMode="External"/><Relationship Id="rId3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jpeg"/><Relationship Id="rId18" Type="http://schemas.openxmlformats.org/officeDocument/2006/relationships/hyperlink" Target="http://www.imdb.com/rg/action-box-title/primary-photo/media/rm651794688/tt0099685" TargetMode="External"/><Relationship Id="rId26" Type="http://schemas.openxmlformats.org/officeDocument/2006/relationships/hyperlink" Target="http://www.imdb.com/rg/action-box-title/primary-photo/media/rm3244720128/tt0114814" TargetMode="External"/><Relationship Id="rId21" Type="http://schemas.openxmlformats.org/officeDocument/2006/relationships/image" Target="../media/image51.jpeg"/><Relationship Id="rId34" Type="http://schemas.openxmlformats.org/officeDocument/2006/relationships/hyperlink" Target="http://www.imdb.com/rg/action-box-title/primary-photo/media/rm896434176/tt0109830" TargetMode="External"/><Relationship Id="rId7" Type="http://schemas.openxmlformats.org/officeDocument/2006/relationships/image" Target="../media/image42.jpeg"/><Relationship Id="rId12" Type="http://schemas.openxmlformats.org/officeDocument/2006/relationships/hyperlink" Target="http://www.imdb.com/rg/action-box-title/primary-photo/media/rm3038678784/tt0435761" TargetMode="External"/><Relationship Id="rId17" Type="http://schemas.openxmlformats.org/officeDocument/2006/relationships/image" Target="../media/image49.jpeg"/><Relationship Id="rId25" Type="http://schemas.openxmlformats.org/officeDocument/2006/relationships/image" Target="../media/image53.jpeg"/><Relationship Id="rId33" Type="http://schemas.openxmlformats.org/officeDocument/2006/relationships/image" Target="../media/image57.jpeg"/><Relationship Id="rId2" Type="http://schemas.openxmlformats.org/officeDocument/2006/relationships/hyperlink" Target="http://www.imdb.com/rg/action-box-title/primary-photo/media/rm2795405312/tt0111161" TargetMode="External"/><Relationship Id="rId16" Type="http://schemas.openxmlformats.org/officeDocument/2006/relationships/hyperlink" Target="http://www.imdb.com/rg/action-box-title/primary-photo/media/rm3030286336/tt0034583" TargetMode="External"/><Relationship Id="rId20" Type="http://schemas.openxmlformats.org/officeDocument/2006/relationships/hyperlink" Target="http://www.imdb.com/rg/action-box-title/primary-photo/media/rm244547584/tt0137523" TargetMode="External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db.com/rg/action-box-title/primary-photo/media/rm2108854784/tt0317248" TargetMode="External"/><Relationship Id="rId11" Type="http://schemas.openxmlformats.org/officeDocument/2006/relationships/image" Target="../media/image46.jpeg"/><Relationship Id="rId24" Type="http://schemas.openxmlformats.org/officeDocument/2006/relationships/hyperlink" Target="http://www.imdb.com/rg/action-box-title/primary-photo/media/rm2490472448/tt0054215" TargetMode="External"/><Relationship Id="rId32" Type="http://schemas.openxmlformats.org/officeDocument/2006/relationships/hyperlink" Target="http://www.imdb.com/rg/action-box-title/primary-photo/media/rm294879232/tt0038650" TargetMode="External"/><Relationship Id="rId37" Type="http://schemas.openxmlformats.org/officeDocument/2006/relationships/image" Target="../media/image59.jpeg"/><Relationship Id="rId5" Type="http://schemas.openxmlformats.org/officeDocument/2006/relationships/image" Target="../media/image44.jpeg"/><Relationship Id="rId15" Type="http://schemas.openxmlformats.org/officeDocument/2006/relationships/image" Target="../media/image48.jpeg"/><Relationship Id="rId23" Type="http://schemas.openxmlformats.org/officeDocument/2006/relationships/image" Target="../media/image52.jpeg"/><Relationship Id="rId28" Type="http://schemas.openxmlformats.org/officeDocument/2006/relationships/hyperlink" Target="http://www.imdb.com/rg/action-box-title/primary-photo/media/rm3328606208/tt0102926" TargetMode="External"/><Relationship Id="rId36" Type="http://schemas.openxmlformats.org/officeDocument/2006/relationships/hyperlink" Target="http://www.imdb.com/rg/action-box-title/primary-photo/media/rm2154594304/tt0169547" TargetMode="External"/><Relationship Id="rId10" Type="http://schemas.openxmlformats.org/officeDocument/2006/relationships/hyperlink" Target="http://www.imdb.com/rg/action-box-title/primary-photo/media/rm3216480512/tt0110912" TargetMode="External"/><Relationship Id="rId19" Type="http://schemas.openxmlformats.org/officeDocument/2006/relationships/image" Target="../media/image50.jpeg"/><Relationship Id="rId31" Type="http://schemas.openxmlformats.org/officeDocument/2006/relationships/image" Target="../media/image56.jpeg"/><Relationship Id="rId4" Type="http://schemas.openxmlformats.org/officeDocument/2006/relationships/hyperlink" Target="http://www.imdb.com/rg/action-box-title/primary-photo/media/rm361988096/tt0209144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://www.imdb.com/rg/action-box-title/primary-photo/media/rm3623329024/tt0167260" TargetMode="External"/><Relationship Id="rId22" Type="http://schemas.openxmlformats.org/officeDocument/2006/relationships/hyperlink" Target="http://www.imdb.com/rg/action-box-title/primary-photo/media/rm1718654464/tt0082971" TargetMode="External"/><Relationship Id="rId27" Type="http://schemas.openxmlformats.org/officeDocument/2006/relationships/image" Target="../media/image54.jpeg"/><Relationship Id="rId30" Type="http://schemas.openxmlformats.org/officeDocument/2006/relationships/hyperlink" Target="http://www.imdb.com/rg/action-box-title/primary-photo/media/rm3412696576/tt0133093" TargetMode="External"/><Relationship Id="rId35" Type="http://schemas.openxmlformats.org/officeDocument/2006/relationships/image" Target="../media/image58.jpeg"/><Relationship Id="rId8" Type="http://schemas.openxmlformats.org/officeDocument/2006/relationships/hyperlink" Target="http://www.imdb.com/rg/action-box-title/primary-photo/media/rm3426651392/tt1375666" TargetMode="External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jpeg"/><Relationship Id="rId18" Type="http://schemas.openxmlformats.org/officeDocument/2006/relationships/hyperlink" Target="http://www.imdb.com/rg/action-box-title/primary-photo/media/rm651794688/tt0099685" TargetMode="External"/><Relationship Id="rId26" Type="http://schemas.openxmlformats.org/officeDocument/2006/relationships/hyperlink" Target="http://www.imdb.com/rg/action-box-title/primary-photo/media/rm3244720128/tt0114814" TargetMode="External"/><Relationship Id="rId21" Type="http://schemas.openxmlformats.org/officeDocument/2006/relationships/image" Target="../media/image51.jpeg"/><Relationship Id="rId34" Type="http://schemas.openxmlformats.org/officeDocument/2006/relationships/hyperlink" Target="http://www.imdb.com/rg/action-box-title/primary-photo/media/rm896434176/tt0109830" TargetMode="External"/><Relationship Id="rId7" Type="http://schemas.openxmlformats.org/officeDocument/2006/relationships/image" Target="../media/image42.jpeg"/><Relationship Id="rId12" Type="http://schemas.openxmlformats.org/officeDocument/2006/relationships/hyperlink" Target="http://www.imdb.com/rg/action-box-title/primary-photo/media/rm3038678784/tt0435761" TargetMode="External"/><Relationship Id="rId17" Type="http://schemas.openxmlformats.org/officeDocument/2006/relationships/image" Target="../media/image49.jpeg"/><Relationship Id="rId25" Type="http://schemas.openxmlformats.org/officeDocument/2006/relationships/image" Target="../media/image53.jpeg"/><Relationship Id="rId33" Type="http://schemas.openxmlformats.org/officeDocument/2006/relationships/image" Target="../media/image57.jpeg"/><Relationship Id="rId2" Type="http://schemas.openxmlformats.org/officeDocument/2006/relationships/hyperlink" Target="http://www.imdb.com/rg/action-box-title/primary-photo/media/rm2795405312/tt0111161" TargetMode="External"/><Relationship Id="rId16" Type="http://schemas.openxmlformats.org/officeDocument/2006/relationships/hyperlink" Target="http://www.imdb.com/rg/action-box-title/primary-photo/media/rm3030286336/tt0034583" TargetMode="External"/><Relationship Id="rId20" Type="http://schemas.openxmlformats.org/officeDocument/2006/relationships/hyperlink" Target="http://www.imdb.com/rg/action-box-title/primary-photo/media/rm244547584/tt0137523" TargetMode="External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db.com/rg/action-box-title/primary-photo/media/rm2108854784/tt0317248" TargetMode="External"/><Relationship Id="rId11" Type="http://schemas.openxmlformats.org/officeDocument/2006/relationships/image" Target="../media/image46.jpeg"/><Relationship Id="rId24" Type="http://schemas.openxmlformats.org/officeDocument/2006/relationships/hyperlink" Target="http://www.imdb.com/rg/action-box-title/primary-photo/media/rm2490472448/tt0054215" TargetMode="External"/><Relationship Id="rId32" Type="http://schemas.openxmlformats.org/officeDocument/2006/relationships/hyperlink" Target="http://www.imdb.com/rg/action-box-title/primary-photo/media/rm294879232/tt0038650" TargetMode="External"/><Relationship Id="rId37" Type="http://schemas.openxmlformats.org/officeDocument/2006/relationships/image" Target="../media/image59.jpeg"/><Relationship Id="rId5" Type="http://schemas.openxmlformats.org/officeDocument/2006/relationships/image" Target="../media/image44.jpeg"/><Relationship Id="rId15" Type="http://schemas.openxmlformats.org/officeDocument/2006/relationships/image" Target="../media/image48.jpeg"/><Relationship Id="rId23" Type="http://schemas.openxmlformats.org/officeDocument/2006/relationships/image" Target="../media/image52.jpeg"/><Relationship Id="rId28" Type="http://schemas.openxmlformats.org/officeDocument/2006/relationships/hyperlink" Target="http://www.imdb.com/rg/action-box-title/primary-photo/media/rm3328606208/tt0102926" TargetMode="External"/><Relationship Id="rId36" Type="http://schemas.openxmlformats.org/officeDocument/2006/relationships/hyperlink" Target="http://www.imdb.com/rg/action-box-title/primary-photo/media/rm2154594304/tt0169547" TargetMode="External"/><Relationship Id="rId10" Type="http://schemas.openxmlformats.org/officeDocument/2006/relationships/hyperlink" Target="http://www.imdb.com/rg/action-box-title/primary-photo/media/rm3216480512/tt0110912" TargetMode="External"/><Relationship Id="rId19" Type="http://schemas.openxmlformats.org/officeDocument/2006/relationships/image" Target="../media/image50.jpeg"/><Relationship Id="rId31" Type="http://schemas.openxmlformats.org/officeDocument/2006/relationships/image" Target="../media/image56.jpeg"/><Relationship Id="rId4" Type="http://schemas.openxmlformats.org/officeDocument/2006/relationships/hyperlink" Target="http://www.imdb.com/rg/action-box-title/primary-photo/media/rm361988096/tt0209144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://www.imdb.com/rg/action-box-title/primary-photo/media/rm3623329024/tt0167260" TargetMode="External"/><Relationship Id="rId22" Type="http://schemas.openxmlformats.org/officeDocument/2006/relationships/hyperlink" Target="http://www.imdb.com/rg/action-box-title/primary-photo/media/rm1718654464/tt0082971" TargetMode="External"/><Relationship Id="rId27" Type="http://schemas.openxmlformats.org/officeDocument/2006/relationships/image" Target="../media/image54.jpeg"/><Relationship Id="rId30" Type="http://schemas.openxmlformats.org/officeDocument/2006/relationships/hyperlink" Target="http://www.imdb.com/rg/action-box-title/primary-photo/media/rm3412696576/tt0133093" TargetMode="External"/><Relationship Id="rId35" Type="http://schemas.openxmlformats.org/officeDocument/2006/relationships/image" Target="../media/image58.jpeg"/><Relationship Id="rId8" Type="http://schemas.openxmlformats.org/officeDocument/2006/relationships/hyperlink" Target="http://www.imdb.com/rg/action-box-title/primary-photo/media/rm3426651392/tt1375666" TargetMode="External"/><Relationship Id="rId3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illinois.edu/cpx/vertfile/teska/evaluation/evaluation.jpeg" TargetMode="External"/><Relationship Id="rId2" Type="http://schemas.openxmlformats.org/officeDocument/2006/relationships/hyperlink" Target="http://www.google.com/imgres?imgurl=http://www.library.illinois.edu/cpx/vertfile/teska/evaluation/evaluation.jpeg&amp;imgrefurl=http://www.library.illinois.edu/cpx/vertfile/teska/evaluation/1975_1991.html&amp;usg=__lDrRJYLX_fwFscVJMjO9HoiGnQM=&amp;h=364&amp;w=348&amp;sz=18&amp;hl=en&amp;start=2&amp;zoom=1&amp;um=1&amp;itbs=1&amp;tbnid=ZBwflB2xwdam7M:&amp;tbnh=121&amp;tbnw=116&amp;prev=/images?q=evaluation&amp;um=1&amp;hl=en&amp;sa=N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db.com/rg/action-box-title/primary-photo/media/rm651794688/tt0099685" TargetMode="External"/><Relationship Id="rId13" Type="http://schemas.openxmlformats.org/officeDocument/2006/relationships/image" Target="../media/image53.jpeg"/><Relationship Id="rId3" Type="http://schemas.openxmlformats.org/officeDocument/2006/relationships/image" Target="../media/image74.png"/><Relationship Id="rId7" Type="http://schemas.openxmlformats.org/officeDocument/2006/relationships/image" Target="../media/image46.jpeg"/><Relationship Id="rId12" Type="http://schemas.openxmlformats.org/officeDocument/2006/relationships/hyperlink" Target="http://www.imdb.com/rg/action-box-title/primary-photo/media/rm2490472448/tt0054215" TargetMode="External"/><Relationship Id="rId17" Type="http://schemas.openxmlformats.org/officeDocument/2006/relationships/image" Target="../media/image55.jpeg"/><Relationship Id="rId2" Type="http://schemas.openxmlformats.org/officeDocument/2006/relationships/image" Target="../media/image73.png"/><Relationship Id="rId16" Type="http://schemas.openxmlformats.org/officeDocument/2006/relationships/hyperlink" Target="http://www.imdb.com/rg/action-box-title/primary-photo/media/rm3328606208/tt01029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db.com/rg/action-box-title/primary-photo/media/rm3216480512/tt0110912" TargetMode="External"/><Relationship Id="rId11" Type="http://schemas.openxmlformats.org/officeDocument/2006/relationships/image" Target="../media/image51.jpeg"/><Relationship Id="rId5" Type="http://schemas.openxmlformats.org/officeDocument/2006/relationships/image" Target="../media/image43.jpeg"/><Relationship Id="rId15" Type="http://schemas.openxmlformats.org/officeDocument/2006/relationships/image" Target="../media/image54.jpeg"/><Relationship Id="rId10" Type="http://schemas.openxmlformats.org/officeDocument/2006/relationships/hyperlink" Target="http://www.imdb.com/rg/action-box-title/primary-photo/media/rm244547584/tt0137523" TargetMode="External"/><Relationship Id="rId4" Type="http://schemas.openxmlformats.org/officeDocument/2006/relationships/hyperlink" Target="http://www.imdb.com/rg/action-box-title/primary-photo/media/rm2795405312/tt0111161" TargetMode="External"/><Relationship Id="rId9" Type="http://schemas.openxmlformats.org/officeDocument/2006/relationships/image" Target="../media/image50.jpeg"/><Relationship Id="rId14" Type="http://schemas.openxmlformats.org/officeDocument/2006/relationships/hyperlink" Target="http://www.imdb.com/rg/action-box-title/primary-photo/media/rm3244720128/tt0114814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upload.wikimedia.org/wikipedia/commons/a/a2/Chameleon_2006-01.jpg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Recommendation Systems Tutorial, </a:t>
            </a:r>
            <a:r>
              <a:rPr lang="en-US" dirty="0" err="1" smtClean="0"/>
              <a:t>RecSys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305800" cy="457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Speaker – Guy Shani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3733800"/>
            <a:ext cx="8305800" cy="45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Tutorial 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8305800" cy="1752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2009 - Assistant Professor at Ben </a:t>
            </a:r>
            <a:r>
              <a:rPr lang="en-US" dirty="0" err="1" smtClean="0"/>
              <a:t>Gurion</a:t>
            </a:r>
            <a:r>
              <a:rPr lang="en-US" dirty="0" smtClean="0"/>
              <a:t> University, Israel.</a:t>
            </a:r>
          </a:p>
          <a:p>
            <a:r>
              <a:rPr lang="en-US" dirty="0" smtClean="0"/>
              <a:t>2007-2009 Researcher at Microsoft Research.</a:t>
            </a:r>
          </a:p>
          <a:p>
            <a:r>
              <a:rPr lang="en-US" dirty="0" smtClean="0"/>
              <a:t>Interests:</a:t>
            </a:r>
          </a:p>
          <a:p>
            <a:pPr lvl="1"/>
            <a:r>
              <a:rPr lang="en-US" dirty="0" smtClean="0"/>
              <a:t>Automated decision making in recommender systems.</a:t>
            </a:r>
          </a:p>
          <a:p>
            <a:pPr lvl="1"/>
            <a:r>
              <a:rPr lang="en-US" dirty="0" smtClean="0"/>
              <a:t>Applications of recommender systems.</a:t>
            </a:r>
          </a:p>
          <a:p>
            <a:pPr lvl="1"/>
            <a:r>
              <a:rPr lang="en-US" dirty="0" smtClean="0"/>
              <a:t>Evaluation of recommender systems.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7200" y="4190999"/>
            <a:ext cx="4114800" cy="22098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Evaluation</a:t>
            </a:r>
            <a:endParaRPr lang="en-US" dirty="0"/>
          </a:p>
          <a:p>
            <a:pPr lvl="1"/>
            <a:r>
              <a:rPr lang="en-US" dirty="0" smtClean="0"/>
              <a:t>Why </a:t>
            </a:r>
            <a:r>
              <a:rPr lang="en-US" dirty="0"/>
              <a:t>should we evaluate?</a:t>
            </a:r>
          </a:p>
          <a:p>
            <a:pPr lvl="1"/>
            <a:r>
              <a:rPr lang="en-US" dirty="0"/>
              <a:t>The selection problem.</a:t>
            </a:r>
          </a:p>
          <a:p>
            <a:pPr lvl="1"/>
            <a:r>
              <a:rPr lang="en-US" dirty="0"/>
              <a:t>Task-oriented selection.</a:t>
            </a:r>
          </a:p>
          <a:p>
            <a:r>
              <a:rPr lang="en-US" dirty="0"/>
              <a:t>Evaluation protocols</a:t>
            </a:r>
          </a:p>
          <a:p>
            <a:pPr lvl="1"/>
            <a:r>
              <a:rPr lang="en-US" dirty="0" smtClean="0"/>
              <a:t>Online testing (flight)</a:t>
            </a:r>
          </a:p>
          <a:p>
            <a:pPr lvl="1"/>
            <a:r>
              <a:rPr lang="en-US" dirty="0" smtClean="0"/>
              <a:t>User studies</a:t>
            </a:r>
            <a:endParaRPr lang="en-US" dirty="0"/>
          </a:p>
          <a:p>
            <a:pPr lvl="1"/>
            <a:r>
              <a:rPr lang="en-US" dirty="0"/>
              <a:t>Simulations.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572000" y="4191001"/>
            <a:ext cx="4194175" cy="2209800"/>
          </a:xfrm>
          <a:prstGeom prst="rect">
            <a:avLst/>
          </a:prstGeom>
          <a:ln w="55000" cap="flat" cmpd="thickThin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900" dirty="0" smtClean="0"/>
          </a:p>
          <a:p>
            <a:r>
              <a:rPr lang="en-US" sz="1900" dirty="0" smtClean="0"/>
              <a:t>What should we evaluate?</a:t>
            </a:r>
          </a:p>
          <a:p>
            <a:pPr lvl="1"/>
            <a:r>
              <a:rPr lang="en-US" sz="1600" dirty="0" smtClean="0"/>
              <a:t>Accuracy – ratings, usage, ranking.</a:t>
            </a:r>
          </a:p>
          <a:p>
            <a:pPr lvl="1"/>
            <a:r>
              <a:rPr lang="en-US" sz="1600" dirty="0" smtClean="0"/>
              <a:t>Other properties: novelty, serendipity, diversity, …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69" y="2562613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Microsoft Re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19" y="3153163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9343434">
            <a:off x="3506831" y="4854534"/>
            <a:ext cx="11593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Why?</a:t>
            </a:r>
          </a:p>
        </p:txBody>
      </p:sp>
      <p:sp>
        <p:nvSpPr>
          <p:cNvPr id="15" name="Rectangle 14"/>
          <p:cNvSpPr/>
          <p:nvPr/>
        </p:nvSpPr>
        <p:spPr>
          <a:xfrm rot="19343434">
            <a:off x="3202030" y="5798573"/>
            <a:ext cx="11593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How?</a:t>
            </a:r>
          </a:p>
        </p:txBody>
      </p:sp>
      <p:sp>
        <p:nvSpPr>
          <p:cNvPr id="16" name="Rectangle 15"/>
          <p:cNvSpPr/>
          <p:nvPr/>
        </p:nvSpPr>
        <p:spPr>
          <a:xfrm rot="19343434">
            <a:off x="7774032" y="5048191"/>
            <a:ext cx="11593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3031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Get answers to application-oriented questions!</a:t>
            </a:r>
          </a:p>
          <a:p>
            <a:endParaRPr lang="en-US" sz="2500" dirty="0" smtClean="0"/>
          </a:p>
          <a:p>
            <a:r>
              <a:rPr lang="en-US" sz="2500" dirty="0" smtClean="0"/>
              <a:t>To do so: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500" dirty="0" smtClean="0"/>
              <a:t>Identify the role of the recommendation system in the application. </a:t>
            </a:r>
          </a:p>
          <a:p>
            <a:pPr marL="624078" indent="-514350">
              <a:buFont typeface="+mj-lt"/>
              <a:buAutoNum type="arabicPeriod"/>
            </a:pPr>
            <a:endParaRPr lang="en-US" sz="25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500" dirty="0" smtClean="0"/>
              <a:t>Identify concrete measures for the specific role and its intended outcome.</a:t>
            </a:r>
          </a:p>
          <a:p>
            <a:pPr marL="624078" indent="-514350">
              <a:buFont typeface="+mj-lt"/>
              <a:buAutoNum type="arabicPeriod"/>
            </a:pPr>
            <a:endParaRPr lang="en-US" sz="25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500" dirty="0" smtClean="0"/>
              <a:t>Create experiments that evaluate these measures.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Evaluate?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 has many products that contain recommendation systems.</a:t>
            </a:r>
          </a:p>
          <a:p>
            <a:r>
              <a:rPr lang="en-US" dirty="0" smtClean="0"/>
              <a:t>A typical cycle of adding a recommendation system to a product at Microsoft Research: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[Product manager] </a:t>
            </a:r>
            <a:r>
              <a:rPr lang="en-US" dirty="0" smtClean="0"/>
              <a:t>“We heard of these things called recommender systems, what are they?”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[PM/System Architect/? Does some research]</a:t>
            </a:r>
          </a:p>
          <a:p>
            <a:pPr lvl="1"/>
            <a:r>
              <a:rPr lang="en-US" dirty="0" smtClean="0"/>
              <a:t>“Oh, this sounds really cool. Let’s add a recommendations system to our product!”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[PM/System Architect/? Comes to MSR for advice]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[P/S/?] </a:t>
            </a:r>
            <a:r>
              <a:rPr lang="en-US" dirty="0" smtClean="0"/>
              <a:t>“How do I build a </a:t>
            </a:r>
            <a:r>
              <a:rPr lang="en-US" dirty="0" err="1" smtClean="0"/>
              <a:t>recsys</a:t>
            </a:r>
            <a:r>
              <a:rPr lang="en-US" dirty="0" smtClean="0"/>
              <a:t>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Selection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55832" cy="4525963"/>
          </a:xfrm>
        </p:spPr>
        <p:txBody>
          <a:bodyPr/>
          <a:lstStyle/>
          <a:p>
            <a:r>
              <a:rPr lang="en-US" dirty="0" smtClean="0"/>
              <a:t>Possible answer: “research has shown that matrix factorization is the best method, you should implement it”</a:t>
            </a:r>
          </a:p>
          <a:p>
            <a:endParaRPr lang="en-US" dirty="0" smtClean="0"/>
          </a:p>
          <a:p>
            <a:r>
              <a:rPr lang="en-US" dirty="0" smtClean="0"/>
              <a:t>Better – ask questions: </a:t>
            </a:r>
          </a:p>
          <a:p>
            <a:pPr lvl="1"/>
            <a:r>
              <a:rPr lang="en-US" dirty="0" smtClean="0"/>
              <a:t>“Why do you want to add a </a:t>
            </a:r>
            <a:r>
              <a:rPr lang="en-US" dirty="0" err="1" smtClean="0"/>
              <a:t>recsys</a:t>
            </a:r>
            <a:r>
              <a:rPr lang="en-US" dirty="0" smtClean="0"/>
              <a:t> to your app?”</a:t>
            </a:r>
          </a:p>
          <a:p>
            <a:pPr lvl="1"/>
            <a:r>
              <a:rPr lang="en-US" dirty="0" smtClean="0"/>
              <a:t>“What do you expect that the </a:t>
            </a:r>
            <a:r>
              <a:rPr lang="en-US" dirty="0" err="1" smtClean="0"/>
              <a:t>recsys</a:t>
            </a:r>
            <a:r>
              <a:rPr lang="en-US" dirty="0" smtClean="0"/>
              <a:t> will do?”</a:t>
            </a:r>
          </a:p>
          <a:p>
            <a:pPr lvl="1"/>
            <a:r>
              <a:rPr lang="en-US" dirty="0" smtClean="0"/>
              <a:t>“What are the constraints of the system?”</a:t>
            </a:r>
          </a:p>
          <a:p>
            <a:pPr lvl="2"/>
            <a:r>
              <a:rPr lang="en-US" dirty="0" smtClean="0"/>
              <a:t>E.g. maximum latency, a</a:t>
            </a:r>
            <a:r>
              <a:rPr lang="en-US" dirty="0"/>
              <a:t>vailable </a:t>
            </a:r>
            <a:r>
              <a:rPr lang="en-US" dirty="0" smtClean="0"/>
              <a:t>data, computation power, privacy requirements,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Selection Problem</a:t>
            </a:r>
            <a:br>
              <a:rPr lang="en-US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ctd</a:t>
            </a:r>
            <a:r>
              <a:rPr lang="en-US" sz="1400" dirty="0" smtClean="0"/>
              <a:t>.)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1676400"/>
            <a:ext cx="4191000" cy="91440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0" y="1676400"/>
            <a:ext cx="4191000" cy="91440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an appropriate </a:t>
            </a:r>
            <a:r>
              <a:rPr lang="en-US" dirty="0"/>
              <a:t>recommendation </a:t>
            </a:r>
            <a:r>
              <a:rPr lang="en-US" dirty="0" smtClean="0"/>
              <a:t>system for a set of goals, tasks, limitations, and constraints.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accurately – choose the most appropriate system from a set of candidates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Selection Problem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en-US" dirty="0" smtClean="0"/>
              <a:t>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claim: there is no silver bullet – a system that is:</a:t>
            </a:r>
          </a:p>
          <a:p>
            <a:pPr lvl="1"/>
            <a:r>
              <a:rPr lang="en-US" dirty="0" smtClean="0"/>
              <a:t>the most accurate</a:t>
            </a:r>
          </a:p>
          <a:p>
            <a:pPr lvl="1"/>
            <a:r>
              <a:rPr lang="en-US" dirty="0" smtClean="0"/>
              <a:t>the fastest</a:t>
            </a:r>
          </a:p>
          <a:p>
            <a:pPr lvl="1"/>
            <a:r>
              <a:rPr lang="en-US" dirty="0" smtClean="0"/>
              <a:t>the cheapest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For all applications!</a:t>
            </a:r>
          </a:p>
          <a:p>
            <a:endParaRPr lang="en-US" dirty="0" smtClean="0"/>
          </a:p>
          <a:p>
            <a:r>
              <a:rPr lang="en-US" dirty="0" smtClean="0"/>
              <a:t>Application =&gt; Needs =&gt; Specific </a:t>
            </a:r>
            <a:r>
              <a:rPr lang="en-US" dirty="0" err="1" smtClean="0"/>
              <a:t>RecSys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Selection Problem</a:t>
            </a:r>
            <a:br>
              <a:rPr lang="en-US" dirty="0" smtClean="0"/>
            </a:br>
            <a:r>
              <a:rPr lang="en-US" sz="1600" dirty="0" smtClean="0"/>
              <a:t>(last slide – promise)</a:t>
            </a:r>
            <a:endParaRPr lang="en-US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75621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04" y="3559524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85258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51" y="3457973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89" y="5250753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74" y="3273385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75927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23" y="2649887"/>
            <a:ext cx="3000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selection problem is interesting for application owners.</a:t>
            </a:r>
          </a:p>
          <a:p>
            <a:r>
              <a:rPr lang="en-US" dirty="0" smtClean="0"/>
              <a:t>A company may be a provider of recommendation services to various applications.</a:t>
            </a:r>
          </a:p>
          <a:p>
            <a:r>
              <a:rPr lang="en-US" dirty="0" smtClean="0"/>
              <a:t>In this case, the company may want to know the properties for various algorithms a-priori.</a:t>
            </a:r>
          </a:p>
          <a:p>
            <a:r>
              <a:rPr lang="en-US" dirty="0" smtClean="0"/>
              <a:t>While we do not deal with this scenario directly, most of our ideas are applicable in this case too.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vs. Tasks:</a:t>
            </a:r>
          </a:p>
          <a:p>
            <a:pPr lvl="1"/>
            <a:r>
              <a:rPr lang="en-US" dirty="0" smtClean="0"/>
              <a:t>Goals are high level intentions</a:t>
            </a:r>
          </a:p>
          <a:p>
            <a:pPr lvl="1"/>
            <a:r>
              <a:rPr lang="en-US" dirty="0" smtClean="0"/>
              <a:t>Tasks are quantitative and measureable </a:t>
            </a:r>
          </a:p>
          <a:p>
            <a:endParaRPr lang="en-US" dirty="0" smtClean="0"/>
          </a:p>
          <a:p>
            <a:r>
              <a:rPr lang="en-US" dirty="0" smtClean="0"/>
              <a:t>The recommendation task: </a:t>
            </a:r>
          </a:p>
          <a:p>
            <a:pPr lvl="1"/>
            <a:r>
              <a:rPr lang="en-US" dirty="0" smtClean="0"/>
              <a:t>Recommend items that the user will choose.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Task-oriented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</a:t>
            </a:r>
            <a:r>
              <a:rPr lang="en-US" dirty="0" err="1" smtClean="0"/>
              <a:t>RecSys</a:t>
            </a:r>
            <a:r>
              <a:rPr lang="en-US" dirty="0" smtClean="0"/>
              <a:t> Tasks </a:t>
            </a:r>
            <a:br>
              <a:rPr lang="en-US" dirty="0" smtClean="0"/>
            </a:br>
            <a:r>
              <a:rPr lang="en-US" sz="2000" dirty="0" smtClean="0"/>
              <a:t>[Gunawardana and Shani, 2009]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11" y="4191000"/>
            <a:ext cx="424537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utility optimization task:</a:t>
            </a:r>
          </a:p>
          <a:p>
            <a:pPr lvl="1"/>
            <a:r>
              <a:rPr lang="en-US" dirty="0" smtClean="0"/>
              <a:t>Maximize the system utility (profit, time on site).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rating prediction task:</a:t>
            </a:r>
          </a:p>
          <a:p>
            <a:pPr lvl="1"/>
            <a:r>
              <a:rPr lang="en-US" dirty="0" smtClean="0"/>
              <a:t>Predict the rating that a user will assign an item.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Task-oriented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</a:t>
            </a:r>
            <a:r>
              <a:rPr lang="en-US" dirty="0" err="1" smtClean="0"/>
              <a:t>RecSys</a:t>
            </a:r>
            <a:r>
              <a:rPr lang="en-US" dirty="0" smtClean="0"/>
              <a:t> Tasks </a:t>
            </a:r>
            <a:br>
              <a:rPr lang="en-US" dirty="0" smtClean="0"/>
            </a:br>
            <a:r>
              <a:rPr lang="en-US" sz="2000" dirty="0" smtClean="0"/>
              <a:t>[Gunawardana and Shani, 2009]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99297"/>
            <a:ext cx="672198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10" y="4648200"/>
            <a:ext cx="6821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9592" y="236220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$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3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</a:t>
            </a:r>
            <a:r>
              <a:rPr lang="en-US" dirty="0"/>
              <a:t>must measure success on the task.</a:t>
            </a:r>
          </a:p>
          <a:p>
            <a:pPr lvl="1"/>
            <a:r>
              <a:rPr lang="en-US" dirty="0"/>
              <a:t>If you care about </a:t>
            </a:r>
            <a:r>
              <a:rPr lang="en-US" dirty="0" smtClean="0"/>
              <a:t>recommendations, </a:t>
            </a:r>
            <a:r>
              <a:rPr lang="en-US" dirty="0"/>
              <a:t>don’t measure accuracy in predicting ratings.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Task-oriented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</a:t>
            </a:r>
            <a:r>
              <a:rPr lang="en-US" dirty="0" err="1" smtClean="0"/>
              <a:t>RecSys</a:t>
            </a:r>
            <a:r>
              <a:rPr lang="en-US" dirty="0" smtClean="0"/>
              <a:t> Tasks </a:t>
            </a:r>
            <a:br>
              <a:rPr lang="en-US" dirty="0" smtClean="0"/>
            </a:br>
            <a:r>
              <a:rPr lang="en-US" sz="2000" dirty="0" smtClean="0"/>
              <a:t>[Gunawardana and Shani, 2009]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00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Task-oriented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</a:t>
            </a:r>
            <a:r>
              <a:rPr lang="en-US" dirty="0" err="1" smtClean="0"/>
              <a:t>RecSys</a:t>
            </a:r>
            <a:r>
              <a:rPr lang="en-US" dirty="0" smtClean="0"/>
              <a:t> Tasks </a:t>
            </a:r>
            <a:br>
              <a:rPr lang="en-US" dirty="0" smtClean="0"/>
            </a:br>
            <a:r>
              <a:rPr lang="en-US" sz="2000" dirty="0" smtClean="0"/>
              <a:t>[Gunawardana and Shani, 2009]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4812" y="1600200"/>
            <a:ext cx="8334376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Discussion</a:t>
            </a:r>
            <a:r>
              <a:rPr lang="en-US" sz="2800" dirty="0" smtClean="0"/>
              <a:t>: Is rating prediction a </a:t>
            </a:r>
            <a:r>
              <a:rPr lang="en-US" sz="2800" dirty="0" err="1" smtClean="0"/>
              <a:t>RecSys</a:t>
            </a:r>
            <a:r>
              <a:rPr lang="en-US" sz="2800" dirty="0" smtClean="0"/>
              <a:t> task?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Cons</a:t>
            </a:r>
            <a:r>
              <a:rPr lang="en-US" sz="2800" dirty="0" smtClean="0"/>
              <a:t>: No active influence over users.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Pros</a:t>
            </a:r>
            <a:r>
              <a:rPr lang="en-US" sz="2800" dirty="0" smtClean="0"/>
              <a:t>: predicting high ratings is an implicit influence.</a:t>
            </a:r>
          </a:p>
          <a:p>
            <a:endParaRPr lang="en-US" sz="2800" dirty="0" smtClean="0"/>
          </a:p>
          <a:p>
            <a:r>
              <a:rPr lang="en-US" sz="2800" b="1" dirty="0" smtClean="0"/>
              <a:t>Practically speaking</a:t>
            </a:r>
            <a:r>
              <a:rPr lang="en-US" sz="2800" dirty="0" smtClean="0"/>
              <a:t>: </a:t>
            </a:r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Tons of research on rating prediction =&gt;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clearly of interest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9898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Recommendation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Guy Shani</a:t>
            </a:r>
          </a:p>
          <a:p>
            <a:r>
              <a:rPr lang="en-US" dirty="0" smtClean="0"/>
              <a:t>Asela Gunawardana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Disclaimer: all views and opinions in this tutorial are those of the authors. Feel free to disagree with everything we say here.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tutorial is motivated by our work:</a:t>
            </a:r>
          </a:p>
          <a:p>
            <a:r>
              <a:rPr lang="en-US" sz="1400" dirty="0"/>
              <a:t>A Survey of Accuracy Evaluation Metrics of Recommendation Tasks </a:t>
            </a:r>
            <a:r>
              <a:rPr lang="en-US" sz="1400" b="1" i="1" dirty="0"/>
              <a:t>Asela Gunawardana, Guy Shani</a:t>
            </a:r>
            <a:r>
              <a:rPr lang="en-US" sz="1400" dirty="0"/>
              <a:t>; </a:t>
            </a:r>
            <a:r>
              <a:rPr lang="en-US" sz="1400" dirty="0" smtClean="0"/>
              <a:t> JMLR,10(Dec</a:t>
            </a:r>
            <a:r>
              <a:rPr lang="en-US" sz="1400" dirty="0"/>
              <a:t>):2935−2962, 2009. </a:t>
            </a:r>
            <a:br>
              <a:rPr lang="en-US" sz="1400" dirty="0"/>
            </a:br>
            <a:r>
              <a:rPr lang="en-US" sz="1400" dirty="0" smtClean="0"/>
              <a:t>“Evaluation Metrics” chapter of the new </a:t>
            </a:r>
            <a:r>
              <a:rPr lang="en-US" sz="1400" dirty="0" err="1" smtClean="0"/>
              <a:t>RecSys</a:t>
            </a:r>
            <a:r>
              <a:rPr lang="en-US" sz="1400" dirty="0" smtClean="0"/>
              <a:t> Handbook</a:t>
            </a:r>
          </a:p>
          <a:p>
            <a:r>
              <a:rPr lang="en-US" sz="1400" dirty="0" smtClean="0"/>
              <a:t>Task Oriented Evaluation of Recommender </a:t>
            </a:r>
            <a:r>
              <a:rPr lang="en-US" sz="1400" dirty="0" err="1" smtClean="0"/>
              <a:t>Systmes</a:t>
            </a:r>
            <a:r>
              <a:rPr lang="en-US" sz="1400" dirty="0" smtClean="0"/>
              <a:t>, AI Communications</a:t>
            </a:r>
          </a:p>
          <a:p>
            <a:r>
              <a:rPr lang="en-US" dirty="0"/>
              <a:t>	</a:t>
            </a:r>
          </a:p>
        </p:txBody>
      </p:sp>
      <p:pic>
        <p:nvPicPr>
          <p:cNvPr id="1026" name="Picture 2" descr="C:\Users\shanigu\AppData\Local\Microsoft\Windows\Temporary Internet Files\Content.IE5\A8UCOUGJ\MC9002908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037116"/>
            <a:ext cx="2286000" cy="18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claim: rating prediction and recommendation are the same thing.</a:t>
            </a:r>
          </a:p>
          <a:p>
            <a:pPr lvl="1"/>
            <a:r>
              <a:rPr lang="en-US" dirty="0" smtClean="0"/>
              <a:t>E.g. recommend the movies that the system predicts that the user will rate the highest.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Hence - predicting ratings is enough.</a:t>
            </a:r>
          </a:p>
          <a:p>
            <a:pPr lvl="1"/>
            <a:r>
              <a:rPr lang="en-US" dirty="0" smtClean="0"/>
              <a:t>i.e. best rating prediction =&gt; best recommendation</a:t>
            </a:r>
          </a:p>
          <a:p>
            <a:pPr lvl="1"/>
            <a:endParaRPr lang="en-US" dirty="0"/>
          </a:p>
          <a:p>
            <a:r>
              <a:rPr lang="en-US" dirty="0" smtClean="0"/>
              <a:t>Do people really watch more 5 star than 3 star movies?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Task-oriented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=?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Task-oriented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Ratings </a:t>
            </a:r>
            <a:r>
              <a:rPr lang="en-US" dirty="0"/>
              <a:t>≠</a:t>
            </a:r>
            <a:r>
              <a:rPr lang="en-US" dirty="0" smtClean="0"/>
              <a:t> High Usage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9" y="1905000"/>
            <a:ext cx="6253362" cy="4168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968" y="2552700"/>
            <a:ext cx="2437351" cy="2873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3209553"/>
            <a:ext cx="7162800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Take home message: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Tasks are truly different.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 should measure success on the specific task that we care about.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a metric that measures the success on the task directly:</a:t>
            </a:r>
          </a:p>
          <a:p>
            <a:pPr lvl="1"/>
            <a:r>
              <a:rPr lang="en-US" dirty="0" smtClean="0"/>
              <a:t>Accurate rating prediction – RMSE </a:t>
            </a:r>
          </a:p>
          <a:p>
            <a:pPr lvl="1"/>
            <a:r>
              <a:rPr lang="en-US" dirty="0" smtClean="0"/>
              <a:t>Increasing usage – Avg. usage per user</a:t>
            </a:r>
          </a:p>
          <a:p>
            <a:pPr lvl="1"/>
            <a:r>
              <a:rPr lang="en-US" dirty="0" smtClean="0"/>
              <a:t>Utility optimization – Avg. utility per user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Task-oriented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Success on the Task</a:t>
            </a:r>
            <a:endParaRPr lang="en-US" dirty="0"/>
          </a:p>
        </p:txBody>
      </p:sp>
      <p:pic>
        <p:nvPicPr>
          <p:cNvPr id="7170" name="Picture 2" descr="http://www.sxc.hu/pic/m/c/co/cobrasoft/1133804_sign_success_and_fail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800" y="2514600"/>
            <a:ext cx="1676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will define all these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an evaluation?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should we evaluate?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selection problem.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Task-oriented selection.</a:t>
            </a:r>
          </a:p>
          <a:p>
            <a:r>
              <a:rPr lang="en-US" dirty="0" smtClean="0"/>
              <a:t>Evaluation protocols</a:t>
            </a:r>
          </a:p>
          <a:p>
            <a:pPr lvl="1"/>
            <a:r>
              <a:rPr lang="en-US" dirty="0" smtClean="0"/>
              <a:t>Online, user studies, offline</a:t>
            </a:r>
          </a:p>
          <a:p>
            <a:pPr lvl="1"/>
            <a:r>
              <a:rPr lang="en-US" dirty="0" smtClean="0"/>
              <a:t>Simulations.</a:t>
            </a:r>
          </a:p>
          <a:p>
            <a:pPr lvl="1"/>
            <a:r>
              <a:rPr lang="en-US" dirty="0" smtClean="0"/>
              <a:t>Drawing reliable conclusions.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should we evaluate?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Accuracy – ratings, usage, ranking.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Other properties: novelty, serendipity, diversity,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1752600"/>
            <a:ext cx="7391400" cy="3108543"/>
            <a:chOff x="838200" y="1752600"/>
            <a:chExt cx="7391400" cy="3108543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1752600"/>
              <a:ext cx="7391400" cy="310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</a:rPr>
                <a:t>Take home message: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solidFill>
                    <a:schemeClr val="accent2"/>
                  </a:solidFill>
                </a:rPr>
                <a:t>RecSys</a:t>
              </a:r>
              <a:r>
                <a:rPr lang="en-US" sz="2800" dirty="0" smtClean="0">
                  <a:solidFill>
                    <a:schemeClr val="accent2"/>
                  </a:solidFill>
                </a:rPr>
                <a:t> are highly application oriented.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chemeClr val="accent2"/>
                  </a:solidFill>
                </a:rPr>
                <a:t>A </a:t>
              </a:r>
              <a:r>
                <a:rPr lang="en-US" sz="2800" dirty="0" err="1" smtClean="0">
                  <a:solidFill>
                    <a:schemeClr val="accent2"/>
                  </a:solidFill>
                </a:rPr>
                <a:t>RecSys</a:t>
              </a:r>
              <a:r>
                <a:rPr lang="en-US" sz="2800" dirty="0" smtClean="0">
                  <a:solidFill>
                    <a:schemeClr val="accent2"/>
                  </a:solidFill>
                </a:rPr>
                <a:t> has specific goals and tasks.</a:t>
              </a:r>
            </a:p>
            <a:p>
              <a:endParaRPr lang="en-US" sz="2800" dirty="0">
                <a:solidFill>
                  <a:schemeClr val="accent2"/>
                </a:solidFill>
              </a:endParaRPr>
            </a:p>
            <a:p>
              <a:endParaRPr lang="en-US" sz="2800" dirty="0" smtClean="0">
                <a:solidFill>
                  <a:schemeClr val="accent2"/>
                </a:solidFill>
              </a:endParaRPr>
            </a:p>
            <a:p>
              <a:r>
                <a:rPr lang="en-US" sz="2800" dirty="0" smtClean="0">
                  <a:solidFill>
                    <a:schemeClr val="accent2"/>
                  </a:solidFill>
                </a:rPr>
                <a:t>Evaluation should focus on the application goals and tasks.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846672" y="3151824"/>
              <a:ext cx="533400" cy="592485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2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within the real application</a:t>
            </a:r>
          </a:p>
          <a:p>
            <a:r>
              <a:rPr lang="en-US" dirty="0" smtClean="0"/>
              <a:t>Evaluating on real users.</a:t>
            </a:r>
          </a:p>
          <a:p>
            <a:r>
              <a:rPr lang="en-US" dirty="0"/>
              <a:t>Also known as “Flights” </a:t>
            </a:r>
            <a:r>
              <a:rPr lang="en-US" sz="1600" dirty="0"/>
              <a:t>[</a:t>
            </a:r>
            <a:r>
              <a:rPr lang="en-US" sz="1600" dirty="0" err="1"/>
              <a:t>Kohavi</a:t>
            </a:r>
            <a:r>
              <a:rPr lang="en-US" sz="1600" dirty="0"/>
              <a:t> et al. 2009]</a:t>
            </a:r>
            <a:r>
              <a:rPr lang="en-US" dirty="0"/>
              <a:t>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Testing</a:t>
            </a:r>
            <a:endParaRPr lang="en-US" dirty="0"/>
          </a:p>
        </p:txBody>
      </p:sp>
      <p:pic>
        <p:nvPicPr>
          <p:cNvPr id="8194" name="Picture 2" descr="http://www.sott.net/signs/images/parody_flight%2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13" y="3352800"/>
            <a:ext cx="272339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ache.gawker.com/assets/images/kotaku/2009/01/FScra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01" y="4572000"/>
            <a:ext cx="30285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or more test systems are compared.</a:t>
            </a:r>
          </a:p>
          <a:p>
            <a:endParaRPr lang="en-US" dirty="0" smtClean="0"/>
          </a:p>
          <a:p>
            <a:r>
              <a:rPr lang="en-US" dirty="0" smtClean="0"/>
              <a:t>User assigned to one of alternative </a:t>
            </a:r>
          </a:p>
          <a:p>
            <a:pPr lvl="1"/>
            <a:r>
              <a:rPr lang="en-US" dirty="0" smtClean="0"/>
              <a:t>Uniformly, to avoid biasing.</a:t>
            </a:r>
          </a:p>
          <a:p>
            <a:endParaRPr lang="en-US" dirty="0" smtClean="0"/>
          </a:p>
          <a:p>
            <a:r>
              <a:rPr lang="en-US" dirty="0" smtClean="0"/>
              <a:t>Averaging over large enough user sets.</a:t>
            </a:r>
          </a:p>
          <a:p>
            <a:endParaRPr lang="en-US" dirty="0" smtClean="0"/>
          </a:p>
          <a:p>
            <a:r>
              <a:rPr lang="en-US" dirty="0" smtClean="0"/>
              <a:t>Typical workflow in evaluating search </a:t>
            </a:r>
            <a:r>
              <a:rPr lang="en-US" dirty="0"/>
              <a:t>e</a:t>
            </a:r>
            <a:r>
              <a:rPr lang="en-US" dirty="0" smtClean="0"/>
              <a:t>ngines.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Testing</a:t>
            </a:r>
            <a:endParaRPr lang="en-US" dirty="0"/>
          </a:p>
        </p:txBody>
      </p:sp>
      <p:pic>
        <p:nvPicPr>
          <p:cNvPr id="8194" name="Picture 2" descr="http://www.sott.net/signs/images/parody_flight%2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13" y="4267200"/>
            <a:ext cx="14854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ache.gawker.com/assets/images/kotaku/2009/01/FScra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5486400"/>
            <a:ext cx="1583590" cy="9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Results over real users.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Measures performance on the real application.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Very trustworthy results.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</a:t>
            </a:r>
            <a:r>
              <a:rPr lang="en-US" dirty="0" smtClean="0"/>
              <a:t>Testing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965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r>
              <a:rPr lang="en-US" dirty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Impact </a:t>
            </a:r>
            <a:r>
              <a:rPr lang="en-US" dirty="0"/>
              <a:t>on real users - test system must be decent.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Varying </a:t>
            </a:r>
            <a:r>
              <a:rPr lang="en-US" dirty="0"/>
              <a:t>user experience may be deemed bad.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Comparing </a:t>
            </a:r>
            <a:r>
              <a:rPr lang="en-US" dirty="0"/>
              <a:t>many alternatives takes a long time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applicable to applications before they are launched.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</a:t>
            </a:r>
            <a:r>
              <a:rPr lang="en-US" dirty="0" smtClean="0"/>
              <a:t>Testing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844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6096000" cy="4859147"/>
          </a:xfrm>
        </p:spPr>
        <p:txBody>
          <a:bodyPr>
            <a:normAutofit/>
          </a:bodyPr>
          <a:lstStyle/>
          <a:p>
            <a:r>
              <a:rPr lang="en-US" dirty="0" smtClean="0"/>
              <a:t>We flight only reasonable systems.</a:t>
            </a:r>
          </a:p>
          <a:p>
            <a:endParaRPr lang="en-US" dirty="0" smtClean="0"/>
          </a:p>
          <a:p>
            <a:r>
              <a:rPr lang="en-US" dirty="0" smtClean="0"/>
              <a:t>Is a candidate is good enough?</a:t>
            </a:r>
          </a:p>
          <a:p>
            <a:endParaRPr lang="en-US" dirty="0" smtClean="0"/>
          </a:p>
          <a:p>
            <a:r>
              <a:rPr lang="en-US" dirty="0" smtClean="0"/>
              <a:t>Collect a group of test subjects and ask them!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Studies</a:t>
            </a:r>
            <a:endParaRPr lang="en-US" dirty="0"/>
          </a:p>
        </p:txBody>
      </p:sp>
      <p:pic>
        <p:nvPicPr>
          <p:cNvPr id="9218" name="Picture 2" descr="http://www.palmbeach.k12.fl.us/westgatees/computer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69" y="685800"/>
            <a:ext cx="25171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ivinggospelministries.org/Computer-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20" y="3048000"/>
            <a:ext cx="2197812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1328"/>
            <a:ext cx="6273553" cy="4859147"/>
          </a:xfrm>
        </p:spPr>
        <p:txBody>
          <a:bodyPr>
            <a:normAutofit/>
          </a:bodyPr>
          <a:lstStyle/>
          <a:p>
            <a:r>
              <a:rPr lang="en-US" dirty="0" smtClean="0"/>
              <a:t>A group of (paid) volunteers</a:t>
            </a:r>
          </a:p>
          <a:p>
            <a:endParaRPr lang="en-US" dirty="0" smtClean="0"/>
          </a:p>
          <a:p>
            <a:r>
              <a:rPr lang="en-US" dirty="0" smtClean="0"/>
              <a:t>Try several alternative</a:t>
            </a:r>
            <a:r>
              <a:rPr lang="he-IL" dirty="0" smtClean="0"/>
              <a:t> </a:t>
            </a:r>
            <a:r>
              <a:rPr lang="en-US" dirty="0" smtClean="0"/>
              <a:t>systems.</a:t>
            </a:r>
          </a:p>
          <a:p>
            <a:endParaRPr lang="en-US" dirty="0" smtClean="0"/>
          </a:p>
          <a:p>
            <a:r>
              <a:rPr lang="en-US" dirty="0" smtClean="0"/>
              <a:t>Can use a controlled environment.</a:t>
            </a:r>
          </a:p>
          <a:p>
            <a:endParaRPr lang="en-US" dirty="0"/>
          </a:p>
          <a:p>
            <a:r>
              <a:rPr lang="en-US" dirty="0"/>
              <a:t>Subjects can answer questions:</a:t>
            </a:r>
          </a:p>
          <a:p>
            <a:pPr lvl="1"/>
            <a:r>
              <a:rPr lang="en-US" dirty="0"/>
              <a:t>Before</a:t>
            </a:r>
          </a:p>
          <a:p>
            <a:pPr lvl="1"/>
            <a:r>
              <a:rPr lang="en-US" dirty="0"/>
              <a:t>During</a:t>
            </a:r>
          </a:p>
          <a:p>
            <a:pPr lvl="1"/>
            <a:r>
              <a:rPr lang="en-US" dirty="0"/>
              <a:t>After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Studies</a:t>
            </a:r>
            <a:endParaRPr lang="en-US" dirty="0"/>
          </a:p>
        </p:txBody>
      </p:sp>
      <p:pic>
        <p:nvPicPr>
          <p:cNvPr id="9218" name="Picture 2" descr="http://www.palmbeach.k12.fl.us/westgatees/computer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69" y="685800"/>
            <a:ext cx="25171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ivinggospelministries.org/Computer-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20" y="3048000"/>
            <a:ext cx="2197812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Highly application-oriented research area</a:t>
            </a:r>
          </a:p>
          <a:p>
            <a:endParaRPr lang="en-US" dirty="0" smtClean="0"/>
          </a:p>
          <a:p>
            <a:r>
              <a:rPr lang="en-US" dirty="0" smtClean="0"/>
              <a:t>Not a stand alone application </a:t>
            </a:r>
          </a:p>
          <a:p>
            <a:pPr lvl="1"/>
            <a:r>
              <a:rPr lang="en-US" dirty="0" smtClean="0"/>
              <a:t>except for research proposes</a:t>
            </a:r>
            <a:endParaRPr lang="en-US" dirty="0"/>
          </a:p>
          <a:p>
            <a:pPr lvl="1"/>
            <a:r>
              <a:rPr lang="en-US" dirty="0" smtClean="0"/>
              <a:t>Components of real life applications.</a:t>
            </a:r>
          </a:p>
          <a:p>
            <a:pPr lvl="1"/>
            <a:endParaRPr lang="en-US" dirty="0"/>
          </a:p>
          <a:p>
            <a:r>
              <a:rPr lang="en-US" dirty="0" smtClean="0"/>
              <a:t>Definition: A recommendation system is a component in an application that actively suggests items to users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20400" y="7391400"/>
            <a:ext cx="2350681" cy="3651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87600" y="7391400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" y="1143000"/>
            <a:ext cx="5035550" cy="4699000"/>
            <a:chOff x="2054225" y="1079500"/>
            <a:chExt cx="5035550" cy="4699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225" y="1079500"/>
              <a:ext cx="5035550" cy="469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276600"/>
              <a:ext cx="195262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34390" y="1499299"/>
            <a:ext cx="7486650" cy="4718050"/>
            <a:chOff x="1295400" y="1676400"/>
            <a:chExt cx="7486650" cy="471805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676400"/>
              <a:ext cx="7486650" cy="471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84107"/>
              <a:ext cx="14954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03935" y="2054406"/>
            <a:ext cx="8010525" cy="4667250"/>
            <a:chOff x="566738" y="1095375"/>
            <a:chExt cx="8010525" cy="466725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38" y="1095375"/>
              <a:ext cx="8010525" cy="466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909" y="4343400"/>
              <a:ext cx="240982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81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Direct answers on the questions at hand </a:t>
            </a:r>
          </a:p>
          <a:p>
            <a:pPr lvl="2"/>
            <a:r>
              <a:rPr lang="en-US" dirty="0" smtClean="0"/>
              <a:t>E.g. did you prefer alternative A to B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Collect information</a:t>
            </a:r>
            <a:r>
              <a:rPr lang="en-US" dirty="0"/>
              <a:t> </a:t>
            </a:r>
            <a:r>
              <a:rPr lang="en-US" dirty="0" smtClean="0"/>
              <a:t>unavailable for real users</a:t>
            </a:r>
          </a:p>
          <a:p>
            <a:pPr lvl="2"/>
            <a:r>
              <a:rPr lang="en-US" dirty="0" smtClean="0"/>
              <a:t>Especially in controlled and monitored environments.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Studies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  <p:pic>
        <p:nvPicPr>
          <p:cNvPr id="10244" name="Picture 4" descr="http://www2.warwick.ac.uk/fac/arts/history/chm/events/shaw2009/research/alumnihistories/questionna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22500" cy="17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Expensive (typically test subjects get paid).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Test subjects poorly represent the </a:t>
            </a:r>
            <a:r>
              <a:rPr lang="en-US" dirty="0"/>
              <a:t>real system users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Measure only a (small) subset of the system.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Short term experience mainly.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Difficult to measure how users will spend real money.</a:t>
            </a:r>
          </a:p>
          <a:p>
            <a:pPr lvl="2"/>
            <a:r>
              <a:rPr lang="en-US" dirty="0" smtClean="0"/>
              <a:t>Also true for time, attention, effort, …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Studies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  <p:pic>
        <p:nvPicPr>
          <p:cNvPr id="10244" name="Picture 4" descr="http://www2.warwick.ac.uk/fac/arts/history/chm/events/shaw2009/research/alumnihistories/questionna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22500" cy="17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Hidden hypothesis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test hypothesis should be as concealed as possible.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Avoids users responding to the hypothesis, rather than the system.</a:t>
            </a:r>
          </a:p>
          <a:p>
            <a:pPr lvl="1"/>
            <a:endParaRPr lang="en-US" dirty="0"/>
          </a:p>
          <a:p>
            <a:r>
              <a:rPr lang="en-US" dirty="0" smtClean="0"/>
              <a:t>Pilot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Considerations for</a:t>
            </a:r>
            <a:br>
              <a:rPr lang="en-US" dirty="0" smtClean="0"/>
            </a:br>
            <a:r>
              <a:rPr lang="en-US" dirty="0" smtClean="0"/>
              <a:t>User Studies and Online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r>
              <a:rPr lang="en-US" dirty="0" smtClean="0"/>
              <a:t>Between: each subject tests a single system</a:t>
            </a:r>
          </a:p>
          <a:p>
            <a:pPr lvl="1"/>
            <a:r>
              <a:rPr lang="en-US" dirty="0" smtClean="0"/>
              <a:t>Subjects are less aware of the experiment.</a:t>
            </a:r>
          </a:p>
          <a:p>
            <a:pPr lvl="1"/>
            <a:r>
              <a:rPr lang="en-US" dirty="0" smtClean="0"/>
              <a:t>Test is more realistic.</a:t>
            </a:r>
          </a:p>
          <a:p>
            <a:pPr lvl="1"/>
            <a:r>
              <a:rPr lang="en-US" dirty="0" smtClean="0"/>
              <a:t>Can measure long range effects of a system.</a:t>
            </a:r>
          </a:p>
          <a:p>
            <a:endParaRPr lang="en-US" dirty="0" smtClean="0"/>
          </a:p>
          <a:p>
            <a:r>
              <a:rPr lang="en-US" dirty="0" smtClean="0"/>
              <a:t>Within: test subjects test multiple systems</a:t>
            </a:r>
          </a:p>
          <a:p>
            <a:pPr lvl="2"/>
            <a:r>
              <a:rPr lang="en-US" dirty="0" smtClean="0"/>
              <a:t>Subjects can answer comparative questions.</a:t>
            </a:r>
          </a:p>
          <a:p>
            <a:pPr lvl="2"/>
            <a:r>
              <a:rPr lang="en-US" dirty="0" smtClean="0"/>
              <a:t>Removes biases in splitting the subjects to groups.</a:t>
            </a:r>
          </a:p>
          <a:p>
            <a:endParaRPr lang="en-US" dirty="0" smtClean="0"/>
          </a:p>
          <a:p>
            <a:r>
              <a:rPr lang="en-US" dirty="0" smtClean="0"/>
              <a:t>Variable counter balance</a:t>
            </a:r>
          </a:p>
          <a:p>
            <a:pPr lvl="1"/>
            <a:r>
              <a:rPr lang="en-US" dirty="0" smtClean="0"/>
              <a:t>Need to randomize the order of alternatives.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 vs. Within </a:t>
            </a:r>
            <a:r>
              <a:rPr lang="en-US" dirty="0" smtClean="0"/>
              <a:t>Subjects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0072" y="1981200"/>
            <a:ext cx="8077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4038600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448" y="5029200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Testing with people is always expensive</a:t>
            </a:r>
          </a:p>
          <a:p>
            <a:endParaRPr lang="en-US" dirty="0" smtClean="0"/>
          </a:p>
          <a:p>
            <a:r>
              <a:rPr lang="en-US" dirty="0" smtClean="0"/>
              <a:t>Needed: a methodology for cheap and rapid experimentations.</a:t>
            </a:r>
          </a:p>
          <a:p>
            <a:endParaRPr lang="en-US" dirty="0" smtClean="0"/>
          </a:p>
          <a:p>
            <a:r>
              <a:rPr lang="en-US" dirty="0" smtClean="0"/>
              <a:t>[Wikipedia] Simulation: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mitation of some real thing.</a:t>
            </a:r>
          </a:p>
          <a:p>
            <a:pPr lvl="1"/>
            <a:r>
              <a:rPr lang="en-US" dirty="0" smtClean="0"/>
              <a:t>An attempt to model a real life situation.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want to simulate the behavior of real users.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(Offline Testing)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fit the behavior of true users.</a:t>
            </a:r>
          </a:p>
          <a:p>
            <a:endParaRPr lang="en-US" dirty="0" smtClean="0"/>
          </a:p>
          <a:p>
            <a:r>
              <a:rPr lang="en-US" dirty="0" smtClean="0"/>
              <a:t>Typical scenario in </a:t>
            </a:r>
            <a:r>
              <a:rPr lang="en-US" dirty="0"/>
              <a:t>m</a:t>
            </a:r>
            <a:r>
              <a:rPr lang="en-US" dirty="0" smtClean="0"/>
              <a:t>achine learning (e.g. classification)</a:t>
            </a:r>
          </a:p>
          <a:p>
            <a:pPr lvl="1"/>
            <a:r>
              <a:rPr lang="en-US" dirty="0" smtClean="0"/>
              <a:t>Use items labeled by real users.</a:t>
            </a:r>
          </a:p>
          <a:p>
            <a:pPr lvl="1"/>
            <a:r>
              <a:rPr lang="en-US" dirty="0" smtClean="0"/>
              <a:t>Hide some labels.</a:t>
            </a:r>
          </a:p>
          <a:p>
            <a:pPr lvl="1"/>
            <a:r>
              <a:rPr lang="en-US" dirty="0" smtClean="0"/>
              <a:t>Try to guess the hidden labels.</a:t>
            </a:r>
          </a:p>
          <a:p>
            <a:r>
              <a:rPr lang="en-US" dirty="0"/>
              <a:t>M</a:t>
            </a:r>
            <a:r>
              <a:rPr lang="en-US" dirty="0" smtClean="0"/>
              <a:t>ay be valid for rating predictions.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Simulations (Offline Testing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828800" y="5029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5155163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5029200"/>
            <a:ext cx="304800" cy="58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52260" y="5522944"/>
            <a:ext cx="209939" cy="420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438400" y="5753876"/>
            <a:ext cx="304800" cy="331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19200" y="5777981"/>
            <a:ext cx="914400" cy="331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2819400" y="5936989"/>
            <a:ext cx="381000" cy="405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>
            <a:off x="3276600" y="6071894"/>
            <a:ext cx="685800" cy="405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>
            <a:off x="3352800" y="5575037"/>
            <a:ext cx="762000" cy="405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702629" y="5588256"/>
            <a:ext cx="914400" cy="4968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77000" y="5320781"/>
            <a:ext cx="1143000" cy="95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16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BUT - Recommendations affect user </a:t>
            </a:r>
            <a:r>
              <a:rPr lang="en-US" dirty="0" smtClean="0"/>
              <a:t>behavior.</a:t>
            </a:r>
            <a:endParaRPr lang="en-US" dirty="0"/>
          </a:p>
          <a:p>
            <a:r>
              <a:rPr lang="en-US" dirty="0"/>
              <a:t>How do we model whether users will respond to recommendations?</a:t>
            </a:r>
          </a:p>
          <a:p>
            <a:r>
              <a:rPr lang="en-US" dirty="0"/>
              <a:t>Implicit assumption – </a:t>
            </a:r>
            <a:endParaRPr lang="en-US" dirty="0" smtClean="0"/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– </a:t>
            </a:r>
            <a:r>
              <a:rPr lang="en-US" dirty="0" err="1" smtClean="0"/>
              <a:t>prob</a:t>
            </a:r>
            <a:r>
              <a:rPr lang="en-US" dirty="0" smtClean="0"/>
              <a:t> for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en-US" dirty="0"/>
              <a:t>buying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without </a:t>
            </a:r>
            <a:r>
              <a:rPr lang="en-US" dirty="0" smtClean="0"/>
              <a:t> recommendation</a:t>
            </a:r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– </a:t>
            </a:r>
            <a:r>
              <a:rPr lang="en-US" dirty="0" err="1"/>
              <a:t>prob</a:t>
            </a:r>
            <a:r>
              <a:rPr lang="en-US" dirty="0"/>
              <a:t> for </a:t>
            </a:r>
            <a:r>
              <a:rPr lang="en-US" i="1" dirty="0"/>
              <a:t>u</a:t>
            </a:r>
            <a:r>
              <a:rPr lang="en-US" dirty="0"/>
              <a:t> buying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 smtClean="0"/>
              <a:t>following a recommendation </a:t>
            </a:r>
            <a:endParaRPr lang="en-US" dirty="0"/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i="1" dirty="0" smtClean="0"/>
              <a:t> &lt; p</a:t>
            </a:r>
            <a:r>
              <a:rPr lang="en-US" i="1" baseline="-25000" dirty="0" smtClean="0"/>
              <a:t>2</a:t>
            </a:r>
            <a:endParaRPr lang="en-US" i="1" dirty="0"/>
          </a:p>
          <a:p>
            <a:r>
              <a:rPr lang="en-US" dirty="0" smtClean="0"/>
              <a:t>Difficult to estimate the true change in probability from the recommendation</a:t>
            </a:r>
          </a:p>
          <a:p>
            <a:pPr lvl="1"/>
            <a:r>
              <a:rPr lang="en-US" dirty="0" smtClean="0"/>
              <a:t>E.g. Items that the user does not know of.</a:t>
            </a:r>
          </a:p>
          <a:p>
            <a:pPr lvl="1"/>
            <a:r>
              <a:rPr lang="en-US" dirty="0" smtClean="0"/>
              <a:t>For very unpopular items, the change might be huge.</a:t>
            </a:r>
          </a:p>
          <a:p>
            <a:pPr lvl="1"/>
            <a:r>
              <a:rPr lang="en-US" dirty="0" smtClean="0"/>
              <a:t>For popular items, the change might be tiny.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(Offline Testing)</a:t>
            </a:r>
            <a:br>
              <a:rPr lang="en-US" dirty="0"/>
            </a:br>
            <a:r>
              <a:rPr lang="en-US" sz="2200" dirty="0"/>
              <a:t>(</a:t>
            </a:r>
            <a:r>
              <a:rPr lang="en-US" sz="2200" dirty="0" err="1"/>
              <a:t>ctd</a:t>
            </a:r>
            <a:r>
              <a:rPr lang="en-US" sz="2200" dirty="0"/>
              <a:t>.)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4114800"/>
            <a:ext cx="76200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ecx.images-amazon.com/images/I/41WnGbtLdVL._SL500_PIsitb-sticker-arrow-big,TopRight,35,-73_SL135_OU0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63451"/>
            <a:ext cx="689688" cy="10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cx.images-amazon.com/images/I/51MyWlDcF-L._SL500_PIsitb-sticker-arrow-big,TopRight,35,-73_SL135_OU0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07" y="4512628"/>
            <a:ext cx="673431" cy="10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6885" y="475184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profile</a:t>
            </a:r>
            <a:endParaRPr lang="en-US" dirty="0"/>
          </a:p>
        </p:txBody>
      </p:sp>
      <p:pic>
        <p:nvPicPr>
          <p:cNvPr id="11270" name="Picture 6" descr="http://ecx.images-amazon.com/images/I/51E2Sb5n-GL._SL135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31095"/>
            <a:ext cx="442912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tranger in a Strange Lan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2" y="5399723"/>
            <a:ext cx="485969" cy="7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Ghost of the Well of Soul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26" y="5436493"/>
            <a:ext cx="438452" cy="6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Manna From Heave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6" y="5531096"/>
            <a:ext cx="390800" cy="5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9756" y="5013095"/>
            <a:ext cx="228600" cy="3850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20626" y="5117866"/>
            <a:ext cx="228600" cy="2546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50272" y="4953000"/>
            <a:ext cx="228600" cy="4195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86826" y="5056100"/>
            <a:ext cx="228600" cy="3238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99817" y="4278785"/>
            <a:ext cx="9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i|u</a:t>
            </a:r>
            <a:r>
              <a:rPr lang="en-US" dirty="0" smtClean="0"/>
              <a:t>)</a:t>
            </a:r>
          </a:p>
        </p:txBody>
      </p:sp>
      <p:pic>
        <p:nvPicPr>
          <p:cNvPr id="23" name="Picture 10" descr="Ghost of the Well of Soul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85" y="4520948"/>
            <a:ext cx="672625" cy="10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30603" y="4648117"/>
            <a:ext cx="736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7916" y="4278785"/>
            <a:ext cx="154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i|u,rec</a:t>
            </a:r>
            <a:r>
              <a:rPr lang="en-US" dirty="0" smtClean="0"/>
              <a:t>(i))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7836" y="4163664"/>
            <a:ext cx="197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Recommended!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50272" y="4648117"/>
            <a:ext cx="228600" cy="7244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9" grpId="0" animBg="1"/>
      <p:bldP spid="20" grpId="0" animBg="1"/>
      <p:bldP spid="21" grpId="0" animBg="1"/>
      <p:bldP spid="9" grpId="0"/>
      <p:bldP spid="9" grpId="1"/>
      <p:bldP spid="13" grpId="0"/>
      <p:bldP spid="13" grpId="1"/>
      <p:bldP spid="25" grpId="0"/>
      <p:bldP spid="25" grpId="1"/>
      <p:bldP spid="14" grpId="0"/>
      <p:bldP spid="14" grpId="1"/>
      <p:bldP spid="28" grpId="0" animBg="1"/>
      <p:bldP spid="2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534400" cy="301447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Given a dataset of user interactions (e.g. ratings, usage)</a:t>
                </a:r>
              </a:p>
              <a:p>
                <a:pPr lvl="1"/>
                <a:r>
                  <a:rPr lang="en-US" dirty="0" smtClean="0"/>
                  <a:t>Typically modeled 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|×|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 matrix.</a:t>
                </a:r>
              </a:p>
              <a:p>
                <a:r>
                  <a:rPr lang="en-US" dirty="0" smtClean="0"/>
                  <a:t>Split a user’s past interactions into two sets</a:t>
                </a:r>
              </a:p>
              <a:p>
                <a:pPr lvl="1"/>
                <a:r>
                  <a:rPr lang="en-US" dirty="0" smtClean="0"/>
                  <a:t>Known: the interactions that the user has already performed. </a:t>
                </a:r>
              </a:p>
              <a:p>
                <a:pPr lvl="2"/>
                <a:r>
                  <a:rPr lang="en-US" dirty="0" smtClean="0"/>
                  <a:t>Used as input.</a:t>
                </a:r>
              </a:p>
              <a:p>
                <a:pPr lvl="2"/>
                <a:r>
                  <a:rPr lang="en-US" dirty="0" smtClean="0"/>
                  <a:t>Also called the “training set”.</a:t>
                </a:r>
              </a:p>
              <a:p>
                <a:pPr lvl="1"/>
                <a:r>
                  <a:rPr lang="en-US" dirty="0" smtClean="0"/>
                  <a:t>Unknown: interactions that the user has not performed. </a:t>
                </a:r>
              </a:p>
              <a:p>
                <a:pPr lvl="2"/>
                <a:r>
                  <a:rPr lang="en-US" dirty="0" smtClean="0"/>
                  <a:t>We try to guess these.</a:t>
                </a:r>
              </a:p>
              <a:p>
                <a:pPr lvl="2"/>
                <a:r>
                  <a:rPr lang="en-US" dirty="0" smtClean="0"/>
                  <a:t>Also known as the “test set”.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534400" cy="3014472"/>
              </a:xfrm>
              <a:blipFill rotWithShape="0">
                <a:blip r:embed="rId2"/>
                <a:stretch>
                  <a:fillRect t="-2424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Simulations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0072" y="4469176"/>
            <a:ext cx="8077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272" y="4678726"/>
            <a:ext cx="1524000" cy="1333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6272" y="5078776"/>
            <a:ext cx="152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456272" y="5638611"/>
            <a:ext cx="533400" cy="1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Gloriously Glam V8 Engine Computer Case">
            <a:hlinkClick r:id="rId3" tooltip="Gloriously Glam V8 Engine Computer Cas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72" y="519880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6504923" y="5651048"/>
            <a:ext cx="443010" cy="159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30367" y="5506038"/>
            <a:ext cx="14478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56072" y="5345475"/>
            <a:ext cx="1447800" cy="7102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56072" y="4621576"/>
            <a:ext cx="14478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283794" y="4788942"/>
            <a:ext cx="457200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322672" y="5658437"/>
            <a:ext cx="457200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22591" y="4636543"/>
            <a:ext cx="14478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94371" y="4827041"/>
            <a:ext cx="2453561" cy="114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419469" y="5160809"/>
            <a:ext cx="85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Cidade de Deus">
            <a:hlinkClick r:id="rId2" tooltip="Cidade de Deus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7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Shawshank Redemption">
            <a:hlinkClick r:id="rId4" tooltip="The Shawshank Redemp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49" y="1439801"/>
            <a:ext cx="86115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Memento">
            <a:hlinkClick r:id="rId6" tooltip="Memento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89" y="43080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Options </a:t>
            </a:r>
            <a:endParaRPr lang="en-US" dirty="0"/>
          </a:p>
        </p:txBody>
      </p:sp>
      <p:pic>
        <p:nvPicPr>
          <p:cNvPr id="2052" name="Picture 4" descr="Inception">
            <a:hlinkClick r:id="rId8" tooltip="Incep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1" y="42672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lp Fiction">
            <a:hlinkClick r:id="rId10" tooltip="Pulp Fictio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443036"/>
            <a:ext cx="88199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y Story 3">
            <a:hlinkClick r:id="rId12" tooltip="Toy Story 3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Lord of the Rings: The Return of the King">
            <a:hlinkClick r:id="rId14" tooltip="The Lord of the Rings: The Return of the King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080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sablanca">
            <a:hlinkClick r:id="rId16" tooltip="Casablanca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oodfellas">
            <a:hlinkClick r:id="rId18" tooltip="Goodfellas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9801"/>
            <a:ext cx="90647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ight Club">
            <a:hlinkClick r:id="rId20" tooltip="Fight Club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1425605"/>
            <a:ext cx="9545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aiders of the Lost Ark">
            <a:hlinkClick r:id="rId22" tooltip="Raiders of the Lost Ark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3" y="4308000"/>
            <a:ext cx="89741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sycho">
            <a:hlinkClick r:id="rId24" tooltip="Psycho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01" y="1443036"/>
            <a:ext cx="818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he Usual Suspects">
            <a:hlinkClick r:id="rId26" tooltip="The Usual Suspects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5" y="1430275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he Silence of the Lambs">
            <a:hlinkClick r:id="rId28" tooltip="The Silence of the Lambs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9" y="1447800"/>
            <a:ext cx="85208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The Matrix">
            <a:hlinkClick r:id="rId30" tooltip="The Matrix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01" y="43080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It's a Wonderful Life">
            <a:hlinkClick r:id="rId32" tooltip="It's a Wonderful Life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52" y="2895600"/>
            <a:ext cx="87928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Forrest Gump">
            <a:hlinkClick r:id="rId34" tooltip="Forrest Gump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9545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American Beauty">
            <a:hlinkClick r:id="rId36" tooltip="American Beauty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01" y="28956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6200" y="5867400"/>
            <a:ext cx="9067800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5500" y="5682734"/>
            <a:ext cx="174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191000" y="1295400"/>
            <a:ext cx="0" cy="4495800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87560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33409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288" y="47533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52400"/>
            <a:ext cx="3862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By time</a:t>
            </a:r>
            <a:r>
              <a:rPr lang="en-US" dirty="0"/>
              <a:t>: choose a time and hide all interactions of all users after that time. Most realistic scenario.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60598" y="1447800"/>
            <a:ext cx="916402" cy="12647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02199" y="2876772"/>
            <a:ext cx="916402" cy="12647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331087" y="4303236"/>
            <a:ext cx="916402" cy="12647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Shawshank Redemption">
            <a:hlinkClick r:id="rId2" tooltip="The Shawshank Redemp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49" y="1439801"/>
            <a:ext cx="86115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Memento">
            <a:hlinkClick r:id="rId4" tooltip="Memento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89" y="43080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idade de Deus">
            <a:hlinkClick r:id="rId6" tooltip="Cidade de Deus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7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Options </a:t>
            </a:r>
            <a:endParaRPr lang="en-US" dirty="0"/>
          </a:p>
        </p:txBody>
      </p:sp>
      <p:pic>
        <p:nvPicPr>
          <p:cNvPr id="2052" name="Picture 4" descr="Inception">
            <a:hlinkClick r:id="rId8" tooltip="Incep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1" y="42672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lp Fiction">
            <a:hlinkClick r:id="rId10" tooltip="Pulp Fictio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443036"/>
            <a:ext cx="88199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y Story 3">
            <a:hlinkClick r:id="rId12" tooltip="Toy Story 3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Lord of the Rings: The Return of the King">
            <a:hlinkClick r:id="rId14" tooltip="The Lord of the Rings: The Return of the King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080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sablanca">
            <a:hlinkClick r:id="rId16" tooltip="Casablanca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oodfellas">
            <a:hlinkClick r:id="rId18" tooltip="Goodfellas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9801"/>
            <a:ext cx="90647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ight Club">
            <a:hlinkClick r:id="rId20" tooltip="Fight Club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1425605"/>
            <a:ext cx="9545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aiders of the Lost Ark">
            <a:hlinkClick r:id="rId22" tooltip="Raiders of the Lost Ark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3" y="4308000"/>
            <a:ext cx="89741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sycho">
            <a:hlinkClick r:id="rId24" tooltip="Psycho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01" y="1443036"/>
            <a:ext cx="818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he Usual Suspects">
            <a:hlinkClick r:id="rId26" tooltip="The Usual Suspects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5" y="1430275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he Silence of the Lambs">
            <a:hlinkClick r:id="rId28" tooltip="The Silence of the Lambs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9" y="1447800"/>
            <a:ext cx="85208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The Matrix">
            <a:hlinkClick r:id="rId30" tooltip="The Matrix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01" y="43080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It's a Wonderful Life">
            <a:hlinkClick r:id="rId32" tooltip="It's a Wonderful Life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52" y="2895600"/>
            <a:ext cx="87928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Forrest Gump">
            <a:hlinkClick r:id="rId34" tooltip="Forrest Gump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9545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American Beauty">
            <a:hlinkClick r:id="rId36" tooltip="American Beauty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01" y="28956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6200" y="5867400"/>
            <a:ext cx="9067800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5500" y="5682734"/>
            <a:ext cx="174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87560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33409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288" y="47533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9208" y="107474"/>
            <a:ext cx="3658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By order</a:t>
            </a:r>
            <a:r>
              <a:rPr lang="en-US" dirty="0"/>
              <a:t>: choose for each user a point in the interaction sequence and hide all interactions after that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5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What is an evaluation?</a:t>
            </a:r>
          </a:p>
          <a:p>
            <a:pPr lvl="1"/>
            <a:r>
              <a:rPr lang="en-US" dirty="0" smtClean="0"/>
              <a:t>Why should we evaluate?</a:t>
            </a:r>
          </a:p>
          <a:p>
            <a:pPr lvl="1"/>
            <a:r>
              <a:rPr lang="en-US" dirty="0" smtClean="0"/>
              <a:t>The selection problem.</a:t>
            </a:r>
          </a:p>
          <a:p>
            <a:pPr lvl="1"/>
            <a:r>
              <a:rPr lang="en-US" dirty="0" smtClean="0"/>
              <a:t>Task-oriented selection.</a:t>
            </a:r>
          </a:p>
          <a:p>
            <a:r>
              <a:rPr lang="en-US" dirty="0" smtClean="0"/>
              <a:t>Evaluation protocols</a:t>
            </a:r>
          </a:p>
          <a:p>
            <a:pPr lvl="1"/>
            <a:r>
              <a:rPr lang="en-US" dirty="0" smtClean="0"/>
              <a:t>Online, user studies, offline</a:t>
            </a:r>
          </a:p>
          <a:p>
            <a:pPr lvl="1"/>
            <a:r>
              <a:rPr lang="en-US" dirty="0" smtClean="0"/>
              <a:t>Simulations.</a:t>
            </a:r>
          </a:p>
          <a:p>
            <a:pPr lvl="1"/>
            <a:r>
              <a:rPr lang="en-US" dirty="0" smtClean="0"/>
              <a:t>Drawing reliable conclusions.</a:t>
            </a:r>
          </a:p>
          <a:p>
            <a:r>
              <a:rPr lang="en-US" dirty="0" smtClean="0"/>
              <a:t>What should we evaluate?</a:t>
            </a:r>
          </a:p>
          <a:p>
            <a:pPr lvl="1"/>
            <a:r>
              <a:rPr lang="en-US" dirty="0" smtClean="0"/>
              <a:t>Accuracy – ratings, usage, ranking.</a:t>
            </a:r>
          </a:p>
          <a:p>
            <a:pPr lvl="1"/>
            <a:r>
              <a:rPr lang="en-US" dirty="0" smtClean="0"/>
              <a:t>Other properties: novelty, serendipity, diversity,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209800"/>
            <a:ext cx="350520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High level discussion</a:t>
            </a:r>
          </a:p>
          <a:p>
            <a:r>
              <a:rPr lang="en-US" dirty="0" smtClean="0"/>
              <a:t>Details can be found in the “Evaluation Metrics” chapter of the new </a:t>
            </a:r>
            <a:r>
              <a:rPr lang="en-US" dirty="0" err="1" smtClean="0"/>
              <a:t>RecSys</a:t>
            </a:r>
            <a:r>
              <a:rPr lang="en-US" dirty="0" smtClean="0"/>
              <a:t> Handbook.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hawshank Redemption">
            <a:hlinkClick r:id="rId2" tooltip="The Shawshank Redemp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49" y="1439801"/>
            <a:ext cx="86115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Memento">
            <a:hlinkClick r:id="rId4" tooltip="Memento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89" y="43080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idade de Deus">
            <a:hlinkClick r:id="rId6" tooltip="Cidade de Deus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7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Options </a:t>
            </a:r>
            <a:endParaRPr lang="en-US" dirty="0"/>
          </a:p>
        </p:txBody>
      </p:sp>
      <p:pic>
        <p:nvPicPr>
          <p:cNvPr id="2052" name="Picture 4" descr="Inception">
            <a:hlinkClick r:id="rId8" tooltip="Incep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1" y="42672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lp Fiction">
            <a:hlinkClick r:id="rId10" tooltip="Pulp Fictio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443036"/>
            <a:ext cx="88199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y Story 3">
            <a:hlinkClick r:id="rId12" tooltip="Toy Story 3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Lord of the Rings: The Return of the King">
            <a:hlinkClick r:id="rId14" tooltip="The Lord of the Rings: The Return of the King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080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sablanca">
            <a:hlinkClick r:id="rId16" tooltip="Casablanca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oodfellas">
            <a:hlinkClick r:id="rId18" tooltip="Goodfellas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9801"/>
            <a:ext cx="90647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ight Club">
            <a:hlinkClick r:id="rId20" tooltip="Fight Club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1425605"/>
            <a:ext cx="9545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aiders of the Lost Ark">
            <a:hlinkClick r:id="rId22" tooltip="Raiders of the Lost Ark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3" y="4308000"/>
            <a:ext cx="89741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sycho">
            <a:hlinkClick r:id="rId24" tooltip="Psycho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01" y="1443036"/>
            <a:ext cx="818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he Usual Suspects">
            <a:hlinkClick r:id="rId26" tooltip="The Usual Suspects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5" y="1430275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he Silence of the Lambs">
            <a:hlinkClick r:id="rId28" tooltip="The Silence of the Lambs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9" y="1447800"/>
            <a:ext cx="85208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The Matrix">
            <a:hlinkClick r:id="rId30" tooltip="The Matrix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01" y="4308000"/>
            <a:ext cx="890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It's a Wonderful Life">
            <a:hlinkClick r:id="rId32" tooltip="It's a Wonderful Life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52" y="2895600"/>
            <a:ext cx="87928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Forrest Gump">
            <a:hlinkClick r:id="rId34" tooltip="Forrest Gump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9545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American Beauty">
            <a:hlinkClick r:id="rId36" tooltip="American Beauty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01" y="2895600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6200" y="5867400"/>
            <a:ext cx="9067800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5500" y="5682734"/>
            <a:ext cx="174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87560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33409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288" y="47533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0421" y="41857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Random split</a:t>
            </a:r>
            <a:r>
              <a:rPr lang="en-US" dirty="0"/>
              <a:t>: assumes no time/order dependency.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Train-Test ratio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Choose a random user u</a:t>
                </a:r>
              </a:p>
              <a:p>
                <a:r>
                  <a:rPr lang="en-US" dirty="0" smtClean="0"/>
                  <a:t>Choose a number 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𝑖𝑡𝑒𝑚𝑠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Choose k items of u to hide</a:t>
                </a:r>
              </a:p>
              <a:p>
                <a:r>
                  <a:rPr lang="en-US" dirty="0" smtClean="0"/>
                  <a:t>Hidden items go to the test set</a:t>
                </a:r>
              </a:p>
              <a:p>
                <a:r>
                  <a:rPr lang="en-US" dirty="0" smtClean="0"/>
                  <a:t>Other items go to the train set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Repeat until test set has enough instances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Splitting Protocol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32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yet unjustified protocols:</a:t>
            </a:r>
          </a:p>
          <a:p>
            <a:endParaRPr lang="en-US" dirty="0"/>
          </a:p>
          <a:p>
            <a:r>
              <a:rPr lang="en-US" dirty="0" smtClean="0"/>
              <a:t>Choose 10% of the overall interactions and put them in the test set</a:t>
            </a:r>
          </a:p>
          <a:p>
            <a:endParaRPr lang="en-US" dirty="0"/>
          </a:p>
          <a:p>
            <a:r>
              <a:rPr lang="en-US" dirty="0" smtClean="0"/>
              <a:t>Given-k: always choose exactly k items from each user to the train set</a:t>
            </a:r>
          </a:p>
          <a:p>
            <a:endParaRPr lang="en-US" dirty="0"/>
          </a:p>
          <a:p>
            <a:r>
              <a:rPr lang="en-US" dirty="0" smtClean="0"/>
              <a:t>All but k: always choose exactly k items from each user to the test set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Splitting Protocol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19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models that capture the behavior of users.</a:t>
            </a:r>
          </a:p>
          <a:p>
            <a:r>
              <a:rPr lang="en-US" dirty="0" smtClean="0"/>
              <a:t>Use these models to generate user interactions.</a:t>
            </a:r>
          </a:p>
          <a:p>
            <a:r>
              <a:rPr lang="en-US" dirty="0" smtClean="0"/>
              <a:t>Pros: 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model complex </a:t>
            </a:r>
            <a:r>
              <a:rPr lang="en-US" dirty="0" smtClean="0"/>
              <a:t>interactions. </a:t>
            </a:r>
          </a:p>
          <a:p>
            <a:pPr lvl="1"/>
            <a:r>
              <a:rPr lang="en-US" dirty="0" smtClean="0"/>
              <a:t>Can cheaply generate as many tests as needed.</a:t>
            </a:r>
          </a:p>
          <a:p>
            <a:r>
              <a:rPr lang="en-US" dirty="0" smtClean="0"/>
              <a:t>Cons:</a:t>
            </a:r>
            <a:endParaRPr lang="en-US" dirty="0"/>
          </a:p>
          <a:p>
            <a:pPr lvl="1"/>
            <a:r>
              <a:rPr lang="en-US" dirty="0"/>
              <a:t>We must be able to guarantee that the model truly captures real users.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Model-based </a:t>
            </a:r>
            <a:r>
              <a:rPr lang="en-US" dirty="0" smtClean="0"/>
              <a:t>Simulations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Mahmood</a:t>
            </a:r>
            <a:r>
              <a:rPr lang="en-US" sz="2000" dirty="0" smtClean="0"/>
              <a:t> and Ricci, 2007]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92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81328"/>
                <a:ext cx="8534401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confident are we that system A is better than B?</a:t>
                </a:r>
              </a:p>
              <a:p>
                <a:r>
                  <a:rPr lang="en-US" dirty="0" smtClean="0"/>
                  <a:t>Paired-results: each user-case estimated over the two alternatives</a:t>
                </a:r>
              </a:p>
              <a:p>
                <a:r>
                  <a:rPr lang="en-US" dirty="0" smtClean="0"/>
                  <a:t>The Sign test is a simple alternative:</a:t>
                </a:r>
              </a:p>
              <a:p>
                <a:pPr lvl="1"/>
                <a:r>
                  <a:rPr lang="en-US" dirty="0" smtClean="0"/>
                  <a:t>Count </a:t>
                </a:r>
                <a:r>
                  <a:rPr lang="en-US" i="1" dirty="0" err="1" smtClean="0"/>
                  <a:t>n</a:t>
                </a:r>
                <a:r>
                  <a:rPr lang="en-US" i="1" baseline="-25000" dirty="0" err="1" smtClean="0"/>
                  <a:t>A</a:t>
                </a:r>
                <a:r>
                  <a:rPr lang="en-US" dirty="0" smtClean="0"/>
                  <a:t>  -  the number of users for which A &gt; 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81328"/>
                <a:ext cx="8534401" cy="4525963"/>
              </a:xfrm>
              <a:blipFill rotWithShape="0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Reliable Conclusions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0739" y="50027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00739" y="58409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54102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9" name="Right Arrow 8"/>
          <p:cNvSpPr/>
          <p:nvPr/>
        </p:nvSpPr>
        <p:spPr>
          <a:xfrm rot="19896347">
            <a:off x="2361983" y="5266112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50108">
            <a:off x="2358788" y="5904163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44951" y="506161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44951" y="589981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416420" y="5075612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206195" y="5290216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203000" y="6052216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09422" y="5866041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4070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54615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Unpaired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1328"/>
            <a:ext cx="853440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confident are we that system A is better than B?</a:t>
            </a:r>
          </a:p>
          <a:p>
            <a:r>
              <a:rPr lang="en-US" dirty="0" smtClean="0"/>
              <a:t>Paired-results: when each user-case is estimated over the two alternatives</a:t>
            </a:r>
          </a:p>
          <a:p>
            <a:pPr lvl="1"/>
            <a:r>
              <a:rPr lang="en-US" dirty="0" smtClean="0"/>
              <a:t>The Sign test is a simple alternative.</a:t>
            </a:r>
          </a:p>
          <a:p>
            <a:r>
              <a:rPr lang="en-US" dirty="0" smtClean="0"/>
              <a:t>Unpaired results: each user is estimated using one alternative</a:t>
            </a:r>
          </a:p>
          <a:p>
            <a:pPr lvl="1"/>
            <a:r>
              <a:rPr lang="en-US" dirty="0" smtClean="0"/>
              <a:t>Mann-Whitney test is suitable.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Reliable Conclusions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0739" y="50027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00739" y="584096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54102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9" name="Right Arrow 8"/>
          <p:cNvSpPr/>
          <p:nvPr/>
        </p:nvSpPr>
        <p:spPr>
          <a:xfrm rot="19896347">
            <a:off x="2361983" y="5266112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50108">
            <a:off x="2358788" y="5904163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44951" y="506161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44951" y="589981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416420" y="5075612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206195" y="5290216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203000" y="6052216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09422" y="5866041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4070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54615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Unpaired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an evaluation?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should we evaluate?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selection problem.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Task-oriented selection.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Evaluation protocols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Online, user studies, offline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Simulations.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Drawing reliable conclusions.</a:t>
            </a:r>
          </a:p>
          <a:p>
            <a:r>
              <a:rPr lang="en-US" dirty="0" smtClean="0"/>
              <a:t>What should we evaluate?</a:t>
            </a:r>
          </a:p>
          <a:p>
            <a:pPr lvl="1"/>
            <a:r>
              <a:rPr lang="en-US" dirty="0" smtClean="0"/>
              <a:t>Accuracy – ratings, usage, ranking.</a:t>
            </a:r>
          </a:p>
          <a:p>
            <a:pPr lvl="1"/>
            <a:r>
              <a:rPr lang="en-US" dirty="0" smtClean="0"/>
              <a:t>Other properties: novelty, serendipity, diversity,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371600"/>
            <a:ext cx="76962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2361" y="1474246"/>
            <a:ext cx="348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Take home message: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6303" y="1988587"/>
            <a:ext cx="304800" cy="419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1382097" y="1827245"/>
            <a:ext cx="304800" cy="152400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1281793" y="3733800"/>
            <a:ext cx="381000" cy="381000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605323" y="4191000"/>
            <a:ext cx="304800" cy="228600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990600" y="4412602"/>
            <a:ext cx="609600" cy="381000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620097" y="3276600"/>
            <a:ext cx="419100" cy="316463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20097" y="2789077"/>
            <a:ext cx="340567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620097" y="2306995"/>
            <a:ext cx="436206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500354" y="4793602"/>
            <a:ext cx="557504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/>
        </p:nvSpPr>
        <p:spPr>
          <a:xfrm>
            <a:off x="1172158" y="2572142"/>
            <a:ext cx="377890" cy="217712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1136780" y="3425502"/>
            <a:ext cx="485969" cy="152400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>
            <a:off x="620097" y="3733800"/>
            <a:ext cx="457200" cy="304800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5309" y="2941477"/>
            <a:ext cx="651588" cy="304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5800" y="1832688"/>
            <a:ext cx="304800" cy="304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0580" y="41148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53497" y="4869802"/>
            <a:ext cx="2286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81201" y="2781300"/>
            <a:ext cx="106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Offline tests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162231" y="2792768"/>
            <a:ext cx="1062912" cy="96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studies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698033" y="1958264"/>
            <a:ext cx="304800" cy="419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gular Pentagon 74"/>
          <p:cNvSpPr/>
          <p:nvPr/>
        </p:nvSpPr>
        <p:spPr>
          <a:xfrm>
            <a:off x="3247053" y="4160677"/>
            <a:ext cx="304800" cy="228600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3261827" y="2758754"/>
            <a:ext cx="340567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3261827" y="2276672"/>
            <a:ext cx="436206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/>
          <p:cNvSpPr/>
          <p:nvPr/>
        </p:nvSpPr>
        <p:spPr>
          <a:xfrm>
            <a:off x="3261827" y="3703477"/>
            <a:ext cx="457200" cy="304800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02310" y="4084477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795227" y="4839479"/>
            <a:ext cx="22860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gular Pentagon 88"/>
          <p:cNvSpPr/>
          <p:nvPr/>
        </p:nvSpPr>
        <p:spPr>
          <a:xfrm>
            <a:off x="5492620" y="4038992"/>
            <a:ext cx="304800" cy="228600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5507394" y="2637069"/>
            <a:ext cx="340567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arallelogram 91"/>
          <p:cNvSpPr/>
          <p:nvPr/>
        </p:nvSpPr>
        <p:spPr>
          <a:xfrm>
            <a:off x="5507394" y="3581792"/>
            <a:ext cx="457200" cy="304800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120493" y="2807541"/>
            <a:ext cx="1062912" cy="96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Flight</a:t>
            </a:r>
            <a:endParaRPr lang="en-US" dirty="0"/>
          </a:p>
        </p:txBody>
      </p:sp>
      <p:sp>
        <p:nvSpPr>
          <p:cNvPr id="96" name="Isosceles Triangle 95"/>
          <p:cNvSpPr/>
          <p:nvPr/>
        </p:nvSpPr>
        <p:spPr>
          <a:xfrm>
            <a:off x="7543800" y="2677505"/>
            <a:ext cx="340567" cy="3048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60" grpId="0" animBg="1"/>
      <p:bldP spid="60" grpId="1" animBg="1"/>
      <p:bldP spid="71" grpId="0" animBg="1"/>
      <p:bldP spid="71" grpId="1" animBg="1"/>
      <p:bldP spid="72" grpId="0" animBg="1"/>
      <p:bldP spid="72" grpId="1" animBg="1"/>
      <p:bldP spid="75" grpId="0" animBg="1"/>
      <p:bldP spid="75" grpId="1" animBg="1"/>
      <p:bldP spid="78" grpId="0" animBg="1"/>
      <p:bldP spid="78" grpId="1" animBg="1"/>
      <p:bldP spid="79" grpId="0" animBg="1"/>
      <p:bldP spid="79" grpId="1" animBg="1"/>
      <p:bldP spid="83" grpId="0" animBg="1"/>
      <p:bldP spid="83" grpId="1" animBg="1"/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can measure different attributes of a recommendation system: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User preference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Prediction accuracy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Coverage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Confidence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Trust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Novelty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Serendipity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Diversity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Utility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Risk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Robustness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Privacy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Adaptivity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Scalability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you prefer system A to system B? </a:t>
            </a:r>
          </a:p>
          <a:p>
            <a:endParaRPr lang="en-US" dirty="0"/>
          </a:p>
          <a:p>
            <a:r>
              <a:rPr lang="en-US" dirty="0" smtClean="0"/>
              <a:t>Pros: evaluate the complete system.</a:t>
            </a:r>
          </a:p>
          <a:p>
            <a:endParaRPr lang="en-US" dirty="0" smtClean="0"/>
          </a:p>
          <a:p>
            <a:r>
              <a:rPr lang="en-US" dirty="0" smtClean="0"/>
              <a:t>Cons: </a:t>
            </a:r>
          </a:p>
          <a:p>
            <a:pPr lvl="1"/>
            <a:r>
              <a:rPr lang="en-US" dirty="0" smtClean="0"/>
              <a:t>Can’t evaluate without real users.</a:t>
            </a:r>
          </a:p>
          <a:p>
            <a:pPr lvl="1"/>
            <a:r>
              <a:rPr lang="en-US" dirty="0" smtClean="0"/>
              <a:t>No specific feedback on what is wrong. </a:t>
            </a:r>
          </a:p>
          <a:p>
            <a:pPr lvl="1"/>
            <a:r>
              <a:rPr lang="en-US" dirty="0" smtClean="0"/>
              <a:t>Difficult to improve the system.</a:t>
            </a:r>
          </a:p>
          <a:p>
            <a:pPr lvl="2"/>
            <a:r>
              <a:rPr lang="en-US" dirty="0" smtClean="0"/>
              <a:t>E.g. Which component in A is better than B?</a:t>
            </a:r>
          </a:p>
          <a:p>
            <a:pPr lvl="1"/>
            <a:r>
              <a:rPr lang="en-US" dirty="0" smtClean="0"/>
              <a:t>Any more specific questions must specify an attribute</a:t>
            </a:r>
          </a:p>
          <a:p>
            <a:pPr lvl="3"/>
            <a:r>
              <a:rPr lang="en-US" dirty="0" smtClean="0"/>
              <a:t>“Was it </a:t>
            </a:r>
            <a:r>
              <a:rPr lang="en-US" dirty="0" smtClean="0">
                <a:solidFill>
                  <a:srgbClr val="FF0000"/>
                </a:solidFill>
              </a:rPr>
              <a:t>easier</a:t>
            </a:r>
            <a:r>
              <a:rPr lang="en-US" dirty="0" smtClean="0"/>
              <a:t> to use system A than B?”</a:t>
            </a:r>
          </a:p>
          <a:p>
            <a:pPr lvl="3"/>
            <a:r>
              <a:rPr lang="en-US" dirty="0" smtClean="0"/>
              <a:t>“Did you find the recommendations of A more </a:t>
            </a:r>
            <a:r>
              <a:rPr lang="en-US" dirty="0" smtClean="0">
                <a:solidFill>
                  <a:srgbClr val="FF0000"/>
                </a:solidFill>
              </a:rPr>
              <a:t>accurate</a:t>
            </a:r>
            <a:r>
              <a:rPr lang="en-US" dirty="0" smtClean="0"/>
              <a:t>?”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Preference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77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predictions:</a:t>
            </a:r>
          </a:p>
          <a:p>
            <a:pPr lvl="1"/>
            <a:r>
              <a:rPr lang="en-US" dirty="0" smtClean="0"/>
              <a:t>What rating will a user give an item?</a:t>
            </a:r>
          </a:p>
          <a:p>
            <a:pPr lvl="1"/>
            <a:r>
              <a:rPr lang="en-US" dirty="0" smtClean="0"/>
              <a:t>Will the user select an item?</a:t>
            </a:r>
          </a:p>
          <a:p>
            <a:pPr lvl="1"/>
            <a:r>
              <a:rPr lang="en-US" dirty="0" smtClean="0"/>
              <a:t>What is the order of usefulness of items to a user?</a:t>
            </a:r>
          </a:p>
          <a:p>
            <a:endParaRPr lang="en-US" dirty="0" smtClean="0"/>
          </a:p>
          <a:p>
            <a:r>
              <a:rPr lang="en-US" dirty="0" smtClean="0"/>
              <a:t>Specific measurement for each type</a:t>
            </a:r>
          </a:p>
          <a:p>
            <a:endParaRPr lang="en-US" dirty="0" smtClean="0"/>
          </a:p>
          <a:p>
            <a:r>
              <a:rPr lang="en-US" dirty="0" smtClean="0"/>
              <a:t>Inappropriate measurement =&gt; unjustified choices.</a:t>
            </a:r>
          </a:p>
          <a:p>
            <a:pPr lvl="1"/>
            <a:r>
              <a:rPr lang="en-US" dirty="0" smtClean="0"/>
              <a:t>We will demonstrate this later…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performance: Accuracy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Accuracy</a:t>
            </a:r>
            <a:endParaRPr lang="en-US" dirty="0"/>
          </a:p>
        </p:txBody>
      </p:sp>
      <p:pic>
        <p:nvPicPr>
          <p:cNvPr id="13314" name="Picture 2" descr="C:\Users\shanigu\AppData\Local\Microsoft\Windows\Temporary Internet Files\Content.IE5\NCVVXLFQ\MC900384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944014" cy="15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71167"/>
            <a:ext cx="829881" cy="27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" y="2797823"/>
            <a:ext cx="756635" cy="25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3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[Wikipedia] A systematic determination of merit, worth and significance</a:t>
            </a:r>
          </a:p>
          <a:p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How accurate is a recommendation?</a:t>
            </a:r>
          </a:p>
          <a:p>
            <a:pPr lvl="1"/>
            <a:r>
              <a:rPr lang="en-US" dirty="0" smtClean="0"/>
              <a:t>How many users are satisfied with the system?</a:t>
            </a:r>
          </a:p>
          <a:p>
            <a:pPr lvl="1"/>
            <a:r>
              <a:rPr lang="en-US" dirty="0" smtClean="0"/>
              <a:t>How much profit is the system generating?</a:t>
            </a:r>
          </a:p>
          <a:p>
            <a:pPr lvl="1"/>
            <a:r>
              <a:rPr lang="en-US" dirty="0" smtClean="0"/>
              <a:t>Is the system changing the way users act?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Why should we evaluate?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AutoShape 2" descr="data:image/jpg;base64,/9j/4AAQSkZJRgABAQAAAQABAAD/2wCEAAkGBhQSEBUUExMWFRIWGRUXGBgYGB4ZGRccFRUWHRQZHhoeHScfHx8lIBgYHy8gIycpLCwsGR4xNTAqNSYsLSkBCQoKDgwOGQ8PGS0kHSQsLCksKS81LCwsLSw2LCwsKSwpKTQsKSkpLCwpKSwsLCwpLCkpLCwpLCktLCwsLCwsKf/AABEIAHkAdAMBIgACEQEDEQH/xAAcAAACAQUBAAAAAAAAAAAAAAAABwgCAwQFBgH/xABUEAABAgMEBAcHDQ0IAwAAAAABAgMABBEFEiExBgdBURMiMmFxgZEUcpOhsdHSFRYzQlJTVJKys7TB4RcjJTU2YnN0dYKiwvAIJCZDVYOj4zREY//EABgBAAMBAQAAAAAAAAAAAAAAAAACAwEE/8QAIxEAAgIBBAIDAQEAAAAAAAAAAAECEQMSITEyE2EiQXFRFP/aAAwDAQACEQMRAD8A5HTzWjPqtGYDM040024ttCG1FIutqKQTvJpUk76ZARpG9YNqq5M7NHoWo+SNJbYUJp4L5Yccvbcb6r2PTWJNssqPJBimOGq9wEV66rb9/nv+TzRW3pJbquS7PnoDh+qHu7LXRVRxOQEY5MWWBP7MewlPVy3/AHy0Piu+aD1ct/3y0Piu+aGerSgOOFqUaXNupNFcGQGkb77x4g6MY6OTQhDd6aLaV7UocKkjmvFCTXqEL44/0LEb6uW/75aHxXfNGUjS7SEAC9OYYYsEnDnLdT1w5TpBZwOLzfhR6UVtT0k7g0+K8ygsdGHnjPHH2FiTVp5bwNC7NV/Q/wDXGOvWXbQNDMvgjYW0+hDkVOlBIdQtsD2/Kazp7KmqU9C7p5oyrx3mGWFPhhYkPunWz8Jf8Gn0IPunWz8Jf8Gn0Id987z2wXzvPbG/5/YWIpWtm1gaGccB3FKPQi7Ja5LUQ4lSppSwCCUqSgpUNoPFrjvGMO8xH7WMPwpM98n5tETyYtCuwsl6I9jwQRE0hrpe1dtGbSc0zEwD1OrESpUoAVOQiMmnUr+GZtFeVNO49+6T4r0ScdSBW9SgqSTkKZkxSBXH9mitW0EttrfdUENIFSpWQGwc5OVBUknCOPn5wPMd0z6lS1mmvBMCqX5umRXTjJQc7icTmTShNUza6ZkKtObB9TpcnuNg/wDsOJN0PKTtxwSDhnuN7J0Y0ZcnHBalqALvisrLGpSkE1StSThSlCAa1qCdgFXNvZEZNR3Zi2Y9aFoNpTJoRZlmjBC1JF5Y2lCBn0jn45OEZ7erCUJCpp6ZnljPhHC2jqSmqgP3o7ZqWcfVXxnBI5h9kZ7Wjo9sonow8tYKjHuzl8mSfRbHEjQWzf8AT2adLh8d+MK0dVdlujisOS6/dtOqVTnurvDqFIZHrfRvV2jzRYd0d9yvtH1jzQXiYtZ0JO07PtSxfv7Ez3VKDMmpug7FoJvIByqk3d5xAO50S0panEqMojg5lIKlyRUA277pUuo4IX+ZQJO5JN+O/mZRSDRQzqN4UDmNxBGYPXCS0+0XVZky3OyZLbd8EUPsTmJuj8wgGgNdoOFK5KLj8ovYpjzanpkqY1bNtFD7SXGzVKt+BSRykqGxQOBGyMqOPk7cC0sWo2AhiZWlieR7Vp8US2+NwOAVzKSTUmsd06A3gMV7Tu6OeLwyal7OijGUmmcILWb+NX/9r5huH5CF1otkWq/XaGiOjgUD6oTP1MRLRpwKSCMiAR0HKCLNm+wt94j5IgjjGIraXNBzSB9NcFThTUY0q6AeyHTrFmlKaalGyUuTzyWLwzS2cX1fFw6FGEna/wCULv7Qc+lmHXaDHC2/KA8liWmHh3y1hrfzp/rJ4jp1FmltWxkT9ry1nJFJGTaS64nYQjitoPTgOhajDMYkC8rhF4I9qkbtnVHH6sWOEnLVdPtnm2eejLZqOjjf1SGOBGuVN0QlDVV8AlAAoBQR7BBEygQQQQAUPMhQooVBjjtLtFA7LutKxbcSU1OaD7Q9SqGvNHaRQ80FJKTkcIeE3H8JZMan+kfNT1nqeatOzHcL7fJPtHElSCrqVwZ/dEdRoFaypiQbU4auovNL33mzTHnu3SecmMzRmwly+ks0oCjbkshw86lOITXLaWnD2xqNBhdetJqoPBzz/Nmoiv8AB4jFcW0qH5VnWQi9bH40c7xr5sQ9IRuttoi01H3TbRHUinlSYrn6giU1m+wt94j5Iggs32FvvEfJEEcQxFS1h/iF39oOfSzDwnFBFuSijUcLLTTXMShbbgT5T2QjZY/4gT+vj6VDv0/aWmXRNNCrsm4mYArS8hIIfR0FBNe9h4jpXFl3QBXBWnasuTRXCMPJG9LjVCofwg9UMBCqiFBbtvNytpyFqoVWUmmu53VbEpPGQo84wJH/AMVQ2kODMGqTiDsjGt2Rbqi/BBBCjhBBBAAQEwRYffABqcBiTuAxMbQrlRiytqsuvutoWlTrIQHUjNHCAlAOzIHDphQat3OF7umMSHpt1QJ2jlA7v8w5RhaJ22WZC2LVcJSZpam2eday4RTfQup6AhW6On0BsEy1msBfFJTwhHtquG8BTmBSOqK4e1jVZuYSWuH8Yj9E35Vw7lHqhKa5G6Wgk72Wz2KcH1RfN1FRJXRpwqkpZSjUllkk7yW01gijRQ/3CV/QMfNIgjiGIvSv5QJ/Xx9KiSqkAihAIIoQciDmDEapX8oE/r4+lRJJ5JOAwG0/UIrArDgVAlG5dbtjzav7jMKUqTe95XeqlNTtBIB6c6Lw2uhmm7tlu+plqm6lNBLvnkXMQkFXuMAAc08lVAMOr0l0RZnZYsOCmRSsAFSFDJQr2EbQSMMwtrQnFyqEyFttKflK/eJpFb6NgIVmaDNJxAGIUKQSW5OUNtx/SzlQMagioIxBByoYvQjdH2rTs9KVWdMN2lIYkNVAUBmQkE1B5kKIqTxY6qW11NIwnZKblFVoSpoqQMKg3qBXYmJuxYqlQyII4ca6rJpXuwZVpwTtej2POMV3XhIGgl0zE04TS4yyoq6Teu+KsYad84kmFdrA0yMyv1Ks9QcmHiW33BihhH+aLw20qFUrdFRyiKWLQn7XtMEKCbLklZlRrMKTTHDBQruojpMcw9ajLCTZ9iIK33BR2ZrjQco8JlQc3FFcKqh0mJpV2ZE9KNTM1LWUwCqRs/jvq99cxvA7MVFQNPdOU5IhgOulRqfsHMBGl0W0abkWA0jjKJvLWc1q2noGQGwc5JO4jsxw0o2whMa5/wDz2/0CPnXYc8J3XU2BNsnaWadjjlPLGZuoIkBoA4FWVIkZdzS4+K0kHxgwRrdUcyV2LJmtaIUjwbi006rtI8jhGI8Wc8F262pOSp5Kh0GZBESaiK1mH8Jt/rKPnhEqTFIFcYRjz9ntvtqbdQlxtQopKhUH7dxGI2RkRYfdOSRVXiHTFKso3QrrV1ZvSbhcsuaU2TiWlqw5uNQpP74649Z1jWxKIPdMktxArVaa3esgLTTshmM2eBirjHxfbGUkUygaS2RJQvkUv3bW/wDTBXvE5/Fi7J625t5JTK2UsE4fewbtdl6jQHjHSIa987z2xgzM6VcVFTz59nnjFFsxwS5Yl9MvVVcup2dcSyyVoSppKheIWaY0vV70q2ZYRlybNny6Q8hUzLy9EjhA+ppUyEkklDaRwjhNaXiUJGGwGO9t3QpM3dW42la2gstoWohsqIwvAZioHVCukp7hFFxTDjk6pXA3nEpS1LuAKutoSSaBCQVckkU54yfxFURoWLbSX5dKkyr0u3wiW2lPLK3Hb6SUqVUkipFAVEgkgA4gRuBJECqiEjxxrtErbbfbW0uhSFFpwAkgFFKKSq6k1TUYgYEcwi6ZlfCrZdVV1q7jkFoWDwboH51CDTJSVDKkPiyOXxCUVEvLpsr0nbCe12JPdMuaYcERXocVXyjthvwp9d3skt3jnykxXN0EQ0dQszesZsY8Rx5OPOu9hzcbtrHkYH9nd4mynBhxZlwDraZP80EcIwh7Eev2gyqlLz7Zpuq6kxK05xF/SXRmYs+fcbCF1acvNqCSQU3rzShmMqddQco2H3RLY9/e8Gn0IaLoeMqJH1gERmVpxaoFTNTQA21V5owVacT5JPdszjj7MseIKhtY3kRKesFYiv69Z/4bM+Hc9KD16z/w2Z8O56UGs3yIlOoA5wJAGWERY9es/wDDZnw7npRU3plaCjQTk0TuDzhPyoNZmtEpVLAFScIUmn9kcBNicacU1LOONmZKEhSkLopHDJSRtC1A86jneFF0dJLTOcxOHpccPlMExpHaLiFIW7MKQoEKSbxBBzBFINUWtxZTs6dqV7lXIkTSytbqXFgPgt3TxyaA0Faitc8YYE1b7c4wl2WcQZyVWpIbvgKmGwRwzABPGrQKQQDikU2wmtGrSblljuqWvIqVBVwXwbhTTjUCkY1umlCAQcKHrNEreek1MpblnRemHbxUE8ZPGqlJKgLyblcTSqTjQxJWnaN5QzpCeQ80h1tV5tYCkneD5DsI2EGFlrvRjKnbR4dhaP1xd0/taakFJXLLMuxNKdd4FQbUtpYKeFAIKwEKKgtNDtUMKQurVt+Yminh3Vu3a3bxyvUrQbK0GW6OmeZSjRKqZID+zwxSyVmvKmHD0UbaT/LBG+1Q2CqUsllC0lLi7zq0nMFxVUgg5G4EVGw1gjnNO0jykewQAeER5cEVQQAU3BBcEVQQAU3BBcEVQQAeUgpHsEAGl0t0UZtCWVLvjinFKhykKFbq084r1gkGI8zthTUpNNyUwzMPFBX3MGFFCXQQql0hNaVVVRrVIqk0rUSgihXngAXGgerBSFd02jcemCkIQ0fvjbCMeKLxN4muZrTHEkkx3crYMu0bzbDTat6G0pPaBWM+CAAggggA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11049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g;base64,/9j/4AAQSkZJRgABAQAAAQABAAD/2wCEAAkGBhQSEBUUExMWFRIWGRUXGBgYGB4ZGRccFRUWHRQZHhoeHScfHx8lIBgYHy8gIycpLCwsGR4xNTAqNSYsLSkBCQoKDgwOGQ8PGS0kHSQsLCksKS81LCwsLSw2LCwsKSwpKTQsKSkpLCwpKSwsLCwpLCkpLCwpLCktLCwsLCwsKf/AABEIAHkAdAMBIgACEQEDEQH/xAAcAAACAQUBAAAAAAAAAAAAAAAABwgCAwQFBgH/xABUEAABAgMEBAcHDQ0IAwAAAAABAgMABBEFEiExBgdBURMiMmFxgZEUcpOhsdHSFRYzQlJTVJKys7TB4RcjJTU2YnN0dYKiwvAIJCZDVYOj4zREY//EABgBAAMBAQAAAAAAAAAAAAAAAAACAwEE/8QAIxEAAgIBBAIDAQEAAAAAAAAAAAECEQMSITEyE2EiQXFRFP/aAAwDAQACEQMRAD8A5HTzWjPqtGYDM040024ttCG1FIutqKQTvJpUk76ZARpG9YNqq5M7NHoWo+SNJbYUJp4L5Yccvbcb6r2PTWJNssqPJBimOGq9wEV66rb9/nv+TzRW3pJbquS7PnoDh+qHu7LXRVRxOQEY5MWWBP7MewlPVy3/AHy0Piu+aD1ct/3y0Piu+aGerSgOOFqUaXNupNFcGQGkb77x4g6MY6OTQhDd6aLaV7UocKkjmvFCTXqEL44/0LEb6uW/75aHxXfNGUjS7SEAC9OYYYsEnDnLdT1w5TpBZwOLzfhR6UVtT0k7g0+K8ygsdGHnjPHH2FiTVp5bwNC7NV/Q/wDXGOvWXbQNDMvgjYW0+hDkVOlBIdQtsD2/Kazp7KmqU9C7p5oyrx3mGWFPhhYkPunWz8Jf8Gn0IPunWz8Jf8Gn0Id987z2wXzvPbG/5/YWIpWtm1gaGccB3FKPQi7Ja5LUQ4lSppSwCCUqSgpUNoPFrjvGMO8xH7WMPwpM98n5tETyYtCuwsl6I9jwQRE0hrpe1dtGbSc0zEwD1OrESpUoAVOQiMmnUr+GZtFeVNO49+6T4r0ScdSBW9SgqSTkKZkxSBXH9mitW0EttrfdUENIFSpWQGwc5OVBUknCOPn5wPMd0z6lS1mmvBMCqX5umRXTjJQc7icTmTShNUza6ZkKtObB9TpcnuNg/wDsOJN0PKTtxwSDhnuN7J0Y0ZcnHBalqALvisrLGpSkE1StSThSlCAa1qCdgFXNvZEZNR3Zi2Y9aFoNpTJoRZlmjBC1JF5Y2lCBn0jn45OEZ7erCUJCpp6ZnljPhHC2jqSmqgP3o7ZqWcfVXxnBI5h9kZ7Wjo9sonow8tYKjHuzl8mSfRbHEjQWzf8AT2adLh8d+MK0dVdlujisOS6/dtOqVTnurvDqFIZHrfRvV2jzRYd0d9yvtH1jzQXiYtZ0JO07PtSxfv7Ez3VKDMmpug7FoJvIByqk3d5xAO50S0panEqMojg5lIKlyRUA277pUuo4IX+ZQJO5JN+O/mZRSDRQzqN4UDmNxBGYPXCS0+0XVZky3OyZLbd8EUPsTmJuj8wgGgNdoOFK5KLj8ovYpjzanpkqY1bNtFD7SXGzVKt+BSRykqGxQOBGyMqOPk7cC0sWo2AhiZWlieR7Vp8US2+NwOAVzKSTUmsd06A3gMV7Tu6OeLwyal7OijGUmmcILWb+NX/9r5huH5CF1otkWq/XaGiOjgUD6oTP1MRLRpwKSCMiAR0HKCLNm+wt94j5IgjjGIraXNBzSB9NcFThTUY0q6AeyHTrFmlKaalGyUuTzyWLwzS2cX1fFw6FGEna/wCULv7Qc+lmHXaDHC2/KA8liWmHh3y1hrfzp/rJ4jp1FmltWxkT9ry1nJFJGTaS64nYQjitoPTgOhajDMYkC8rhF4I9qkbtnVHH6sWOEnLVdPtnm2eejLZqOjjf1SGOBGuVN0QlDVV8AlAAoBQR7BBEygQQQQAUPMhQooVBjjtLtFA7LutKxbcSU1OaD7Q9SqGvNHaRQ80FJKTkcIeE3H8JZMan+kfNT1nqeatOzHcL7fJPtHElSCrqVwZ/dEdRoFaypiQbU4auovNL33mzTHnu3SecmMzRmwly+ks0oCjbkshw86lOITXLaWnD2xqNBhdetJqoPBzz/Nmoiv8AB4jFcW0qH5VnWQi9bH40c7xr5sQ9IRuttoi01H3TbRHUinlSYrn6giU1m+wt94j5Iggs32FvvEfJEEcQxFS1h/iF39oOfSzDwnFBFuSijUcLLTTXMShbbgT5T2QjZY/4gT+vj6VDv0/aWmXRNNCrsm4mYArS8hIIfR0FBNe9h4jpXFl3QBXBWnasuTRXCMPJG9LjVCofwg9UMBCqiFBbtvNytpyFqoVWUmmu53VbEpPGQo84wJH/AMVQ2kODMGqTiDsjGt2Rbqi/BBBCjhBBBAAQEwRYffABqcBiTuAxMbQrlRiytqsuvutoWlTrIQHUjNHCAlAOzIHDphQat3OF7umMSHpt1QJ2jlA7v8w5RhaJ22WZC2LVcJSZpam2eday4RTfQup6AhW6On0BsEy1msBfFJTwhHtquG8BTmBSOqK4e1jVZuYSWuH8Yj9E35Vw7lHqhKa5G6Wgk72Wz2KcH1RfN1FRJXRpwqkpZSjUllkk7yW01gijRQ/3CV/QMfNIgjiGIvSv5QJ/Xx9KiSqkAihAIIoQciDmDEapX8oE/r4+lRJJ5JOAwG0/UIrArDgVAlG5dbtjzav7jMKUqTe95XeqlNTtBIB6c6Lw2uhmm7tlu+plqm6lNBLvnkXMQkFXuMAAc08lVAMOr0l0RZnZYsOCmRSsAFSFDJQr2EbQSMMwtrQnFyqEyFttKflK/eJpFb6NgIVmaDNJxAGIUKQSW5OUNtx/SzlQMagioIxBByoYvQjdH2rTs9KVWdMN2lIYkNVAUBmQkE1B5kKIqTxY6qW11NIwnZKblFVoSpoqQMKg3qBXYmJuxYqlQyII4ca6rJpXuwZVpwTtej2POMV3XhIGgl0zE04TS4yyoq6Teu+KsYad84kmFdrA0yMyv1Ks9QcmHiW33BihhH+aLw20qFUrdFRyiKWLQn7XtMEKCbLklZlRrMKTTHDBQruojpMcw9ajLCTZ9iIK33BR2ZrjQco8JlQc3FFcKqh0mJpV2ZE9KNTM1LWUwCqRs/jvq99cxvA7MVFQNPdOU5IhgOulRqfsHMBGl0W0abkWA0jjKJvLWc1q2noGQGwc5JO4jsxw0o2whMa5/wDz2/0CPnXYc8J3XU2BNsnaWadjjlPLGZuoIkBoA4FWVIkZdzS4+K0kHxgwRrdUcyV2LJmtaIUjwbi006rtI8jhGI8Wc8F262pOSp5Kh0GZBESaiK1mH8Jt/rKPnhEqTFIFcYRjz9ntvtqbdQlxtQopKhUH7dxGI2RkRYfdOSRVXiHTFKso3QrrV1ZvSbhcsuaU2TiWlqw5uNQpP74649Z1jWxKIPdMktxArVaa3esgLTTshmM2eBirjHxfbGUkUygaS2RJQvkUv3bW/wDTBXvE5/Fi7J625t5JTK2UsE4fewbtdl6jQHjHSIa987z2xgzM6VcVFTz59nnjFFsxwS5Yl9MvVVcup2dcSyyVoSppKheIWaY0vV70q2ZYRlybNny6Q8hUzLy9EjhA+ppUyEkklDaRwjhNaXiUJGGwGO9t3QpM3dW42la2gstoWohsqIwvAZioHVCukp7hFFxTDjk6pXA3nEpS1LuAKutoSSaBCQVckkU54yfxFURoWLbSX5dKkyr0u3wiW2lPLK3Hb6SUqVUkipFAVEgkgA4gRuBJECqiEjxxrtErbbfbW0uhSFFpwAkgFFKKSq6k1TUYgYEcwi6ZlfCrZdVV1q7jkFoWDwboH51CDTJSVDKkPiyOXxCUVEvLpsr0nbCe12JPdMuaYcERXocVXyjthvwp9d3skt3jnykxXN0EQ0dQszesZsY8Rx5OPOu9hzcbtrHkYH9nd4mynBhxZlwDraZP80EcIwh7Eev2gyqlLz7Zpuq6kxK05xF/SXRmYs+fcbCF1acvNqCSQU3rzShmMqddQco2H3RLY9/e8Gn0IaLoeMqJH1gERmVpxaoFTNTQA21V5owVacT5JPdszjj7MseIKhtY3kRKesFYiv69Z/4bM+Hc9KD16z/w2Z8O56UGs3yIlOoA5wJAGWERY9es/wDDZnw7npRU3plaCjQTk0TuDzhPyoNZmtEpVLAFScIUmn9kcBNicacU1LOONmZKEhSkLopHDJSRtC1A86jneFF0dJLTOcxOHpccPlMExpHaLiFIW7MKQoEKSbxBBzBFINUWtxZTs6dqV7lXIkTSytbqXFgPgt3TxyaA0Faitc8YYE1b7c4wl2WcQZyVWpIbvgKmGwRwzABPGrQKQQDikU2wmtGrSblljuqWvIqVBVwXwbhTTjUCkY1umlCAQcKHrNEreek1MpblnRemHbxUE8ZPGqlJKgLyblcTSqTjQxJWnaN5QzpCeQ80h1tV5tYCkneD5DsI2EGFlrvRjKnbR4dhaP1xd0/taakFJXLLMuxNKdd4FQbUtpYKeFAIKwEKKgtNDtUMKQurVt+Yminh3Vu3a3bxyvUrQbK0GW6OmeZSjRKqZID+zwxSyVmvKmHD0UbaT/LBG+1Q2CqUsllC0lLi7zq0nMFxVUgg5G4EVGw1gjnNO0jykewQAeER5cEVQQAU3BBcEVQQAU3BBcEVQQAeUgpHsEAGl0t0UZtCWVLvjinFKhykKFbq084r1gkGI8zthTUpNNyUwzMPFBX3MGFFCXQQql0hNaVVVRrVIqk0rUSgihXngAXGgerBSFd02jcemCkIQ0fvjbCMeKLxN4muZrTHEkkx3crYMu0bzbDTat6G0pPaBWM+CAAggggA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395288"/>
            <a:ext cx="11049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143000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72502"/>
                <a:ext cx="8229600" cy="488057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Root of the mean squared error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RMSE</a:t>
                </a:r>
                <a:r>
                  <a:rPr lang="en-US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𝑅𝑀𝑆𝐸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𝐽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Mean Absolute Error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MAE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𝑀𝐴𝐸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RMSE penalizes large errors.</a:t>
                </a:r>
              </a:p>
              <a:p>
                <a:r>
                  <a:rPr lang="en-US" dirty="0" smtClean="0"/>
                  <a:t>Paired-results: A&gt;B for most users but RMSE(A)&gt;RMSE(B)</a:t>
                </a:r>
              </a:p>
              <a:p>
                <a:r>
                  <a:rPr lang="en-US" dirty="0" smtClean="0"/>
                  <a:t>Average RMSE/MAE </a:t>
                </a:r>
              </a:p>
              <a:p>
                <a:pPr lvl="1"/>
                <a:r>
                  <a:rPr lang="en-US" dirty="0" smtClean="0"/>
                  <a:t>Compute score per user 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verage over all users </a:t>
                </a:r>
              </a:p>
              <a:p>
                <a:pPr lvl="1"/>
                <a:r>
                  <a:rPr lang="en-US" dirty="0" smtClean="0"/>
                  <a:t>Ratings by the same user are not </a:t>
                </a:r>
                <a:r>
                  <a:rPr lang="en-US" dirty="0" err="1" smtClean="0"/>
                  <a:t>iid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72502"/>
                <a:ext cx="8229600" cy="4880578"/>
              </a:xfrm>
              <a:blipFill rotWithShape="0">
                <a:blip r:embed="rId2"/>
                <a:stretch>
                  <a:fillRect t="-1000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performance: Accuracy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Prediction Accuracy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5449"/>
              </p:ext>
            </p:extLst>
          </p:nvPr>
        </p:nvGraphicFramePr>
        <p:xfrm>
          <a:off x="4585636" y="4679942"/>
          <a:ext cx="3886200" cy="172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7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2,2,0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3,0,0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4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A&gt;B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B&gt;A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4192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27123" y="2209800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71" y="1097204"/>
            <a:ext cx="829881" cy="27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843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Possible results of a recommendation: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Precision = #</a:t>
            </a:r>
            <a:r>
              <a:rPr lang="en-US" dirty="0" err="1" smtClean="0"/>
              <a:t>tp</a:t>
            </a:r>
            <a:r>
              <a:rPr lang="en-US" dirty="0" smtClean="0"/>
              <a:t>/(#</a:t>
            </a:r>
            <a:r>
              <a:rPr lang="en-US" dirty="0" err="1" smtClean="0"/>
              <a:t>tp</a:t>
            </a:r>
            <a:r>
              <a:rPr lang="en-US" dirty="0" smtClean="0"/>
              <a:t>+#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portion of recommendations that were successful.</a:t>
            </a:r>
          </a:p>
          <a:p>
            <a:r>
              <a:rPr lang="en-US" dirty="0" smtClean="0"/>
              <a:t>Recall = #</a:t>
            </a:r>
            <a:r>
              <a:rPr lang="en-US" dirty="0" err="1" smtClean="0"/>
              <a:t>tp</a:t>
            </a:r>
            <a:r>
              <a:rPr lang="en-US" dirty="0" smtClean="0"/>
              <a:t>/(#</a:t>
            </a:r>
            <a:r>
              <a:rPr lang="en-US" dirty="0" err="1" smtClean="0"/>
              <a:t>tp</a:t>
            </a:r>
            <a:r>
              <a:rPr lang="en-US" dirty="0" smtClean="0"/>
              <a:t>+#</a:t>
            </a:r>
            <a:r>
              <a:rPr lang="en-US" dirty="0" err="1" smtClean="0"/>
              <a:t>fn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portion of good items that were recommended.</a:t>
            </a:r>
          </a:p>
          <a:p>
            <a:endParaRPr lang="en-US" dirty="0" smtClean="0"/>
          </a:p>
          <a:p>
            <a:r>
              <a:rPr lang="en-US" dirty="0" smtClean="0"/>
              <a:t>There is a clear tradeoff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Precision-Recall</a:t>
            </a:r>
          </a:p>
          <a:p>
            <a:pPr lvl="1"/>
            <a:r>
              <a:rPr lang="en-US" dirty="0" smtClean="0"/>
              <a:t>Compute curves over a range of recommendation list length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performance: Accuracy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Prediction Accuracy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46696"/>
              </p:ext>
            </p:extLst>
          </p:nvPr>
        </p:nvGraphicFramePr>
        <p:xfrm>
          <a:off x="1219200" y="1828800"/>
          <a:ext cx="6248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9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recommended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True-positive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False-negative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False-positive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True-negative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2" y="4611892"/>
            <a:ext cx="3062288" cy="841923"/>
          </a:xfrm>
          <a:prstGeom prst="rect">
            <a:avLst/>
          </a:prstGeom>
          <a:noFill/>
          <a:ln w="508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77378" y="4611892"/>
            <a:ext cx="435077" cy="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Precision-Recall curves emphasize the proportion  of </a:t>
            </a:r>
            <a:r>
              <a:rPr lang="en-US" dirty="0"/>
              <a:t>recommendations </a:t>
            </a:r>
            <a:r>
              <a:rPr lang="en-US" dirty="0" smtClean="0"/>
              <a:t>that are successful.</a:t>
            </a:r>
          </a:p>
          <a:p>
            <a:r>
              <a:rPr lang="en-US" dirty="0" smtClean="0"/>
              <a:t>ROC curves emphasize the proportion of unsuccessful items that were recommended.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performance: Accuracy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Precision-Recall vs. ROC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3836437" cy="2339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Video Rental Service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interesting items for each user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Need to recommend only a few good items</a:t>
            </a:r>
          </a:p>
          <a:p>
            <a:endParaRPr lang="en-US" dirty="0"/>
          </a:p>
          <a:p>
            <a:r>
              <a:rPr lang="en-US" dirty="0" smtClean="0"/>
              <a:t>Precision-Recall more suitable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9045" y="3733800"/>
            <a:ext cx="3886200" cy="2339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Mail Marketing Campaign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recommendation has a cost.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Cannot afford to make many unsuccessful attempts.</a:t>
            </a:r>
          </a:p>
          <a:p>
            <a:endParaRPr lang="en-US" dirty="0"/>
          </a:p>
          <a:p>
            <a:r>
              <a:rPr lang="en-US" dirty="0" smtClean="0"/>
              <a:t>ROC more suitable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57" y="6172200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Precision@N</a:t>
            </a:r>
            <a:r>
              <a:rPr lang="en-US" dirty="0" smtClean="0"/>
              <a:t> – in applications that allow exactly </a:t>
            </a:r>
            <a:r>
              <a:rPr lang="en-US" i="1" dirty="0" smtClean="0"/>
              <a:t>N</a:t>
            </a:r>
            <a:r>
              <a:rPr lang="en-US" dirty="0" smtClean="0"/>
              <a:t> recommended items.</a:t>
            </a:r>
          </a:p>
          <a:p>
            <a:r>
              <a:rPr lang="en-US" dirty="0" smtClean="0"/>
              <a:t>Good for choosing </a:t>
            </a:r>
            <a:r>
              <a:rPr lang="en-US" i="1" dirty="0" smtClean="0"/>
              <a:t>N</a:t>
            </a:r>
          </a:p>
          <a:p>
            <a:endParaRPr lang="en-US" dirty="0"/>
          </a:p>
          <a:p>
            <a:r>
              <a:rPr lang="en-US" dirty="0" smtClean="0"/>
              <a:t>F-measure &amp; Area Under the Curve</a:t>
            </a:r>
          </a:p>
          <a:p>
            <a:pPr lvl="1"/>
            <a:r>
              <a:rPr lang="en-US" dirty="0" smtClean="0"/>
              <a:t>Attempt to summarize a curve.</a:t>
            </a:r>
          </a:p>
          <a:p>
            <a:pPr lvl="1"/>
            <a:r>
              <a:rPr lang="en-US" dirty="0" smtClean="0"/>
              <a:t>Unclear meaning for an application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performance: Accuracy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Value Metrics for Usage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13424"/>
              </p:ext>
            </p:extLst>
          </p:nvPr>
        </p:nvGraphicFramePr>
        <p:xfrm>
          <a:off x="76200" y="3555507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performance: Accuracy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the Proper Evaluation </a:t>
            </a:r>
            <a:br>
              <a:rPr lang="en-US" dirty="0" smtClean="0"/>
            </a:br>
            <a:r>
              <a:rPr lang="en-US" dirty="0" smtClean="0"/>
              <a:t>Metric is Important!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933534"/>
              </p:ext>
            </p:extLst>
          </p:nvPr>
        </p:nvGraphicFramePr>
        <p:xfrm>
          <a:off x="4267200" y="3627437"/>
          <a:ext cx="4876800" cy="323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577699"/>
              </p:ext>
            </p:extLst>
          </p:nvPr>
        </p:nvGraphicFramePr>
        <p:xfrm>
          <a:off x="2514600" y="1600200"/>
          <a:ext cx="4724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</a:t>
            </a:r>
          </a:p>
          <a:p>
            <a:r>
              <a:rPr lang="en-US" dirty="0" smtClean="0"/>
              <a:t>Pearson better than Cosine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648200"/>
            <a:ext cx="2209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</a:t>
            </a:r>
          </a:p>
          <a:p>
            <a:r>
              <a:rPr lang="en-US" dirty="0" smtClean="0"/>
              <a:t>Cosine better than Pearson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5914" y="2971800"/>
            <a:ext cx="7162800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Conclusion: if we care about predicting ratings, we should evaluate using RMSE. If we care about predicting usage, we should evaluate using precision-recall.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77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3" grpId="0"/>
      <p:bldP spid="12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286000"/>
            <a:ext cx="70866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some cases the recommendation list is long and the user scrolls through it.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order of items in the list is important.</a:t>
            </a:r>
          </a:p>
          <a:p>
            <a:r>
              <a:rPr lang="en-US" dirty="0" smtClean="0"/>
              <a:t>Reference ranking – a correct order</a:t>
            </a:r>
          </a:p>
          <a:p>
            <a:pPr lvl="1"/>
            <a:r>
              <a:rPr lang="en-US" dirty="0" smtClean="0"/>
              <a:t>We can compare the predicted ranking to the reference ranking (</a:t>
            </a:r>
            <a:r>
              <a:rPr lang="en-US" b="1" dirty="0" smtClean="0">
                <a:solidFill>
                  <a:srgbClr val="FF0000"/>
                </a:solidFill>
              </a:rPr>
              <a:t>NDPM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Problem: in many cases it is difficult to obtain a reference ranking (e.g. usage of items).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performance: Accuracy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Prediction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26357"/>
            <a:ext cx="3881438" cy="11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2326356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Amazon recommendations list can be scrolled to reveal more items.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6357"/>
            <a:ext cx="990600" cy="3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Assumptions:</a:t>
                </a:r>
              </a:p>
              <a:p>
                <a:pPr lvl="1"/>
                <a:r>
                  <a:rPr lang="en-US" dirty="0" smtClean="0"/>
                  <a:t>Different positions in the list have different utilities (e.g. first item is more likely to be viewed).</a:t>
                </a:r>
              </a:p>
              <a:p>
                <a:pPr lvl="1"/>
                <a:r>
                  <a:rPr lang="en-US" dirty="0" smtClean="0"/>
                  <a:t>Different items have different utilities (e.g. some items are more useful to the user).</a:t>
                </a:r>
              </a:p>
              <a:p>
                <a:pPr lvl="1"/>
                <a:r>
                  <a:rPr lang="en-US" dirty="0" smtClean="0"/>
                  <a:t>Utilities are additive.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R-Score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utility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a:rPr lang="en-US" b="0" i="1" smtClean="0">
                            <a:latin typeface="Cambria Math"/>
                          </a:rPr>
                          <m:t>𝑢𝑡𝑖𝑙𝑖𝑡𝑦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j: position the list</a:t>
                </a:r>
              </a:p>
              <a:p>
                <a:pPr lvl="1"/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: item at position j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=100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  <m:sup/>
                            </m:sSubSup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</a:t>
                </a:r>
                <a:r>
                  <a:rPr lang="en-US" baseline="30000" dirty="0" smtClean="0"/>
                  <a:t>*</a:t>
                </a:r>
                <a:r>
                  <a:rPr lang="en-US" dirty="0"/>
                  <a:t> </a:t>
                </a:r>
                <a:r>
                  <a:rPr lang="en-US" dirty="0" smtClean="0"/>
                  <a:t>- maximal possible score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 r="-296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performance: Accuracy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Utility-based Ranking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11" y="5105400"/>
            <a:ext cx="3566226" cy="10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74" y="4738202"/>
            <a:ext cx="1181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Specific suggestion:</a:t>
                </a:r>
              </a:p>
              <a:p>
                <a:pPr lvl="1"/>
                <a:r>
                  <a:rPr lang="en-US" i="1" dirty="0"/>
                  <a:t>utility(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ui</a:t>
                </a:r>
                <a:r>
                  <a:rPr lang="en-US" i="1" dirty="0"/>
                  <a:t>): max(r</a:t>
                </a:r>
                <a:r>
                  <a:rPr lang="en-US" i="1" baseline="-25000" dirty="0"/>
                  <a:t>ui</a:t>
                </a:r>
                <a:r>
                  <a:rPr lang="en-US" i="1" dirty="0"/>
                  <a:t>-d,0), </a:t>
                </a:r>
                <a:r>
                  <a:rPr lang="en-US" dirty="0"/>
                  <a:t>where d is the “don’t care” vote, captures the “goodness” of an item</a:t>
                </a:r>
              </a:p>
              <a:p>
                <a:pPr lvl="1"/>
                <a:r>
                  <a:rPr lang="en-US" i="1" dirty="0"/>
                  <a:t>utility(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ui</a:t>
                </a:r>
                <a:r>
                  <a:rPr lang="en-US" i="1" dirty="0"/>
                  <a:t>): -log(popularity(i)) </a:t>
                </a:r>
                <a:r>
                  <a:rPr lang="en-US" dirty="0"/>
                  <a:t>if </a:t>
                </a:r>
                <a:r>
                  <a:rPr lang="en-US" i="1" dirty="0"/>
                  <a:t>i</a:t>
                </a:r>
                <a:r>
                  <a:rPr lang="en-US" dirty="0"/>
                  <a:t> was used, 0 otherwise, captures the information in a recommendation.</a:t>
                </a:r>
              </a:p>
              <a:p>
                <a:pPr lvl="1"/>
                <a:r>
                  <a:rPr lang="en-US" i="1" dirty="0"/>
                  <a:t>utility(j):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, position utility decays exponentially</a:t>
                </a: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performance: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Utility-based </a:t>
            </a:r>
            <a:r>
              <a:rPr lang="en-US" dirty="0" smtClean="0"/>
              <a:t>Ranking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11" y="5105400"/>
            <a:ext cx="3566226" cy="10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74" y="4710210"/>
            <a:ext cx="1181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Easy to believe that accuracy is important</a:t>
            </a:r>
          </a:p>
          <a:p>
            <a:pPr lvl="1"/>
            <a:r>
              <a:rPr lang="en-US" dirty="0" smtClean="0"/>
              <a:t>All else being equal – users prefer more accurate recommendations.</a:t>
            </a:r>
          </a:p>
          <a:p>
            <a:pPr lvl="1"/>
            <a:r>
              <a:rPr lang="en-US" dirty="0" smtClean="0"/>
              <a:t>We know how to measure accuracy.</a:t>
            </a:r>
          </a:p>
          <a:p>
            <a:r>
              <a:rPr lang="en-US" dirty="0" smtClean="0"/>
              <a:t>Are other things important too?</a:t>
            </a:r>
          </a:p>
          <a:p>
            <a:pPr lvl="1"/>
            <a:r>
              <a:rPr lang="en-US" dirty="0" smtClean="0"/>
              <a:t>Is (e.g.) diversity really important?</a:t>
            </a:r>
          </a:p>
          <a:p>
            <a:pPr lvl="1"/>
            <a:r>
              <a:rPr lang="en-US" dirty="0" smtClean="0"/>
              <a:t>Especially given a tradeoff with accuracy?</a:t>
            </a:r>
          </a:p>
          <a:p>
            <a:r>
              <a:rPr lang="en-US" dirty="0" smtClean="0"/>
              <a:t>Answer 1: </a:t>
            </a:r>
          </a:p>
          <a:p>
            <a:pPr lvl="1"/>
            <a:r>
              <a:rPr lang="en-US" dirty="0" smtClean="0"/>
              <a:t>Application managers decide what’s important.</a:t>
            </a:r>
          </a:p>
          <a:p>
            <a:r>
              <a:rPr lang="en-US" dirty="0" smtClean="0"/>
              <a:t>Answer 2:</a:t>
            </a:r>
          </a:p>
          <a:p>
            <a:pPr lvl="1"/>
            <a:r>
              <a:rPr lang="en-US" dirty="0" smtClean="0"/>
              <a:t>User study to decide what is important to users.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Measure Besides Accuracy</a:t>
            </a:r>
            <a:endParaRPr lang="en-US" dirty="0"/>
          </a:p>
        </p:txBody>
      </p:sp>
      <p:pic>
        <p:nvPicPr>
          <p:cNvPr id="7" name="Picture 2" descr="C:\Users\shanigu\AppData\Local\Microsoft\Windows\Temporary Internet Files\Content.IE5\NCVVXLFQ\MC9003201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37" y="2133600"/>
            <a:ext cx="859536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Tradeoffs: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mprovement on one attribute reduces performance on another attribute</a:t>
            </a:r>
          </a:p>
          <a:p>
            <a:pPr lvl="1"/>
            <a:r>
              <a:rPr lang="en-US" dirty="0" smtClean="0"/>
              <a:t>Must explicitly consider tradeoffs</a:t>
            </a:r>
          </a:p>
          <a:p>
            <a:endParaRPr lang="en-US" dirty="0" smtClean="0"/>
          </a:p>
          <a:p>
            <a:r>
              <a:rPr lang="en-US" dirty="0" smtClean="0"/>
              <a:t>Important: control variables</a:t>
            </a:r>
          </a:p>
          <a:p>
            <a:pPr lvl="1"/>
            <a:r>
              <a:rPr lang="en-US" dirty="0" smtClean="0"/>
              <a:t>Evaluated attribute(s) changes between systems.</a:t>
            </a:r>
          </a:p>
          <a:p>
            <a:pPr lvl="1"/>
            <a:r>
              <a:rPr lang="en-US" dirty="0" smtClean="0"/>
              <a:t>Other attributes are identical in all systems.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Multiple Attributes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73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that my new algorithm is better (more accurate, faster, …)</a:t>
            </a:r>
          </a:p>
          <a:p>
            <a:pPr lvl="1"/>
            <a:r>
              <a:rPr lang="en-US" dirty="0" smtClean="0"/>
              <a:t>Research perspective is to always try to create better algorithms</a:t>
            </a:r>
          </a:p>
          <a:p>
            <a:endParaRPr lang="en-US" dirty="0" smtClean="0"/>
          </a:p>
          <a:p>
            <a:r>
              <a:rPr lang="en-US" dirty="0" smtClean="0"/>
              <a:t>[Better answer] understand how my choices affect the </a:t>
            </a:r>
            <a:r>
              <a:rPr lang="en-US" dirty="0" err="1" smtClean="0"/>
              <a:t>recsys</a:t>
            </a:r>
            <a:r>
              <a:rPr lang="en-US" dirty="0" smtClean="0"/>
              <a:t> within the application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Evaluate?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862856">
            <a:off x="1922907" y="1921694"/>
            <a:ext cx="4800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Less than great answer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users are harder to predict (e.g. users with no previous interactions)</a:t>
            </a:r>
          </a:p>
          <a:p>
            <a:r>
              <a:rPr lang="en-US" dirty="0" smtClean="0"/>
              <a:t>Measuring the portion of users for which the system can provide recommendations.</a:t>
            </a:r>
          </a:p>
          <a:p>
            <a:r>
              <a:rPr lang="en-US" dirty="0" smtClean="0"/>
              <a:t>Tradeoff: accuracy vs. user coverage</a:t>
            </a:r>
          </a:p>
          <a:p>
            <a:pPr lvl="1"/>
            <a:r>
              <a:rPr lang="en-US" dirty="0" smtClean="0"/>
              <a:t>E.g. random predictions have full coverage but poor accuracy</a:t>
            </a:r>
          </a:p>
          <a:p>
            <a:pPr lvl="1"/>
            <a:r>
              <a:rPr lang="en-US" dirty="0" smtClean="0"/>
              <a:t>E.g. algorithms that apply only to users with more than 1000 interactions may have excellent accuracy but poor coverage.</a:t>
            </a:r>
          </a:p>
          <a:p>
            <a:r>
              <a:rPr lang="en-US" dirty="0" smtClean="0"/>
              <a:t>User Coverage is typically associated with the required richness of the user profile.</a:t>
            </a:r>
          </a:p>
          <a:p>
            <a:pPr lvl="1"/>
            <a:r>
              <a:rPr lang="en-US" dirty="0" smtClean="0"/>
              <a:t>E.g. How many items must a user rate before getting recommendations.</a:t>
            </a:r>
          </a:p>
          <a:p>
            <a:r>
              <a:rPr lang="en-US" dirty="0" smtClean="0"/>
              <a:t>Can be easily evaluated offline.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Space Coverage</a:t>
            </a:r>
            <a:endParaRPr lang="en-US" dirty="0"/>
          </a:p>
        </p:txBody>
      </p:sp>
      <p:pic>
        <p:nvPicPr>
          <p:cNvPr id="15371" name="Picture 11" descr="C:\Users\shanigu\AppData\Local\Temp\Low\אוספים\סל הבחירה\0030405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480587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Users\shanigu\AppData\Local\Temp\Low\אוספים\סל הבחירה\0029805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82" y="4696667"/>
            <a:ext cx="904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shanigu\AppData\Local\Temp\Low\אוספים\סל הבחירה\0029805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165600"/>
            <a:ext cx="904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shanigu\AppData\Local\Temp\Low\אוספים\סל הבחירה\0029805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35600"/>
            <a:ext cx="904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shanigu\AppData\Local\Temp\Low\אוספים\סל הבחירה\0029805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5854700"/>
            <a:ext cx="904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shanigu\AppData\Local\Temp\Low\אוספים\סל הבחירה\0029805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67" y="5219700"/>
            <a:ext cx="904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shanigu\AppData\Local\Temp\Low\אוספים\סל הבחירה\0030405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70" y="5823744"/>
            <a:ext cx="480587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shanigu\AppData\Local\Temp\Low\אוספים\סל הבחירה\0030405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43600"/>
            <a:ext cx="480587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shanigu\AppData\Local\Temp\Low\אוספים\סל הבחירה\0030405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07" y="5331667"/>
            <a:ext cx="480587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shanigu\AppData\Local\Temp\Low\אוספים\סל הבחירה\0030405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13" y="5791200"/>
            <a:ext cx="480587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items are hard to recommend (e.g. items with no information).</a:t>
            </a:r>
          </a:p>
          <a:p>
            <a:r>
              <a:rPr lang="en-US" dirty="0" smtClean="0"/>
              <a:t>Portion of items that can be recommended.</a:t>
            </a:r>
          </a:p>
          <a:p>
            <a:pPr lvl="1"/>
            <a:r>
              <a:rPr lang="en-US" dirty="0" smtClean="0"/>
              <a:t>Better – portion of items that are recommended in an experiment.</a:t>
            </a:r>
          </a:p>
          <a:p>
            <a:pPr lvl="1"/>
            <a:r>
              <a:rPr lang="en-US" dirty="0" smtClean="0"/>
              <a:t>Can weight items by their utility or popularity.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Space Coverage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3429000" cy="178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Goal: reduce search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Recommending popular items is important.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recommending unpopular items is not too bad.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110135"/>
            <a:ext cx="34290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Goal: discover new items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Recommending popular items is less important.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Unpopular items are less likely to be known.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Recommending unpopular items is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</a:t>
            </a:r>
            <a:r>
              <a:rPr lang="en-US" dirty="0"/>
              <a:t>unequally items are chosen given a recommender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Whether the recommender system is</a:t>
            </a:r>
            <a:endParaRPr lang="en-US" dirty="0"/>
          </a:p>
          <a:p>
            <a:pPr lvl="1"/>
            <a:r>
              <a:rPr lang="en-US" dirty="0"/>
              <a:t>Increasing the sale of unknown items (higher diversity)</a:t>
            </a:r>
          </a:p>
          <a:p>
            <a:pPr lvl="1"/>
            <a:r>
              <a:rPr lang="en-US" dirty="0"/>
              <a:t>Increasing the sale of popular items (lower diversity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can measure distributional inequality</a:t>
            </a:r>
          </a:p>
          <a:p>
            <a:pPr lvl="1"/>
            <a:r>
              <a:rPr lang="en-US" dirty="0" smtClean="0"/>
              <a:t>how unequal (far from uniform) a distribution is</a:t>
            </a:r>
          </a:p>
          <a:p>
            <a:pPr lvl="1"/>
            <a:r>
              <a:rPr lang="en-US" dirty="0" smtClean="0"/>
              <a:t>In our case – how unequally item recommendations are distributed.</a:t>
            </a:r>
          </a:p>
          <a:p>
            <a:r>
              <a:rPr lang="en-US" dirty="0" smtClean="0"/>
              <a:t>Possible measures: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Gini</a:t>
            </a:r>
            <a:r>
              <a:rPr lang="en-US" b="1" dirty="0" smtClean="0">
                <a:solidFill>
                  <a:srgbClr val="FF0000"/>
                </a:solidFill>
              </a:rPr>
              <a:t> Index </a:t>
            </a:r>
            <a:r>
              <a:rPr lang="en-US" dirty="0" smtClean="0"/>
              <a:t>(coefficient)</a:t>
            </a:r>
          </a:p>
          <a:p>
            <a:pPr lvl="2"/>
            <a:r>
              <a:rPr lang="en-US" dirty="0" smtClean="0"/>
              <a:t>0 when all items are chosen equally often</a:t>
            </a:r>
          </a:p>
          <a:p>
            <a:pPr lvl="2"/>
            <a:r>
              <a:rPr lang="en-US" dirty="0" smtClean="0"/>
              <a:t>1 when a single item is always chosen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Shannon Entropy </a:t>
            </a:r>
          </a:p>
          <a:p>
            <a:pPr lvl="2"/>
            <a:r>
              <a:rPr lang="en-US" dirty="0" smtClean="0"/>
              <a:t>0 when one item is always chosen</a:t>
            </a:r>
          </a:p>
          <a:p>
            <a:pPr lvl="2"/>
            <a:r>
              <a:rPr lang="en-US" dirty="0" smtClean="0"/>
              <a:t>Log(n) when all items are chosen equally often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performance of the system on new items or users</a:t>
            </a:r>
          </a:p>
          <a:p>
            <a:r>
              <a:rPr lang="en-US" dirty="0" smtClean="0"/>
              <a:t>Coverage over a specific set of users / items</a:t>
            </a:r>
          </a:p>
          <a:p>
            <a:r>
              <a:rPr lang="en-US" dirty="0" smtClean="0"/>
              <a:t>Important to measure how large is the pool of new users / items</a:t>
            </a:r>
          </a:p>
          <a:p>
            <a:r>
              <a:rPr lang="en-US" dirty="0" smtClean="0"/>
              <a:t>Threshold – partition the items into cold and not-cold given a threshold.</a:t>
            </a:r>
          </a:p>
          <a:p>
            <a:pPr lvl="1"/>
            <a:r>
              <a:rPr lang="en-US" dirty="0" smtClean="0"/>
              <a:t>E.g. Items with less than 5 votes are considered cold.</a:t>
            </a:r>
          </a:p>
          <a:p>
            <a:r>
              <a:rPr lang="en-US" dirty="0" smtClean="0"/>
              <a:t>Continuous view – items have a level of “coldness”.</a:t>
            </a:r>
          </a:p>
          <a:p>
            <a:pPr lvl="1"/>
            <a:r>
              <a:rPr lang="en-US" dirty="0" smtClean="0"/>
              <a:t>E.g. time in the system, number of ratings.</a:t>
            </a:r>
          </a:p>
          <a:p>
            <a:pPr lvl="1"/>
            <a:r>
              <a:rPr lang="en-US" dirty="0" smtClean="0"/>
              <a:t>Weight proper predictions by their coldness.</a:t>
            </a:r>
          </a:p>
          <a:p>
            <a:pPr lvl="2"/>
            <a:r>
              <a:rPr lang="en-US" dirty="0" smtClean="0"/>
              <a:t>Getting higher score for properly predicting colder items.</a:t>
            </a:r>
          </a:p>
          <a:p>
            <a:r>
              <a:rPr lang="en-US" dirty="0" smtClean="0"/>
              <a:t>There may be a reduction in accuracy over “hot” items, so overall accuracy must be computed.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Start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5943600"/>
            <a:ext cx="5867400" cy="457200"/>
          </a:xfrm>
          <a:prstGeom prst="rect">
            <a:avLst/>
          </a:prstGeom>
          <a:gradFill>
            <a:gsLst>
              <a:gs pos="0">
                <a:schemeClr val="accent4"/>
              </a:gs>
              <a:gs pos="30000">
                <a:schemeClr val="bg2">
                  <a:lumMod val="75000"/>
                </a:schemeClr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system’s trust in its own predictions.</a:t>
            </a:r>
          </a:p>
          <a:p>
            <a:r>
              <a:rPr lang="en-US" dirty="0" smtClean="0"/>
              <a:t>The system can report the confidence in a specific prediction / recommendation.</a:t>
            </a:r>
          </a:p>
          <a:p>
            <a:r>
              <a:rPr lang="en-US" dirty="0" smtClean="0"/>
              <a:t>We need to evaluate whether the system is correct in its reported confidence.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4367" y="3794425"/>
            <a:ext cx="8458200" cy="2616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Goal: predict a confidence interval of 95%.</a:t>
            </a:r>
          </a:p>
          <a:p>
            <a:endParaRPr lang="en-US" dirty="0"/>
          </a:p>
          <a:p>
            <a:r>
              <a:rPr lang="en-US" dirty="0" smtClean="0"/>
              <a:t>Algorithm A: </a:t>
            </a:r>
            <a:r>
              <a:rPr lang="en-US" dirty="0" smtClean="0">
                <a:solidFill>
                  <a:srgbClr val="00B050"/>
                </a:solidFill>
              </a:rPr>
              <a:t>3.2-3.5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accent2"/>
                </a:solidFill>
              </a:rPr>
              <a:t>3.9-4.2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2.5-3.5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4.2-4.5</a:t>
            </a:r>
            <a:r>
              <a:rPr lang="en-US" dirty="0" smtClean="0"/>
              <a:t> ….     0.97 hits</a:t>
            </a:r>
          </a:p>
          <a:p>
            <a:endParaRPr lang="en-US" dirty="0"/>
          </a:p>
          <a:p>
            <a:r>
              <a:rPr lang="en-US" dirty="0" smtClean="0"/>
              <a:t>True values</a:t>
            </a:r>
            <a:r>
              <a:rPr lang="en-US" dirty="0" smtClean="0">
                <a:solidFill>
                  <a:schemeClr val="accent4"/>
                </a:solidFill>
              </a:rPr>
              <a:t>:      3.3          3.8            3           4.6    </a:t>
            </a:r>
            <a:r>
              <a:rPr lang="en-US" dirty="0" smtClean="0"/>
              <a:t>…. </a:t>
            </a:r>
          </a:p>
          <a:p>
            <a:endParaRPr lang="en-US" dirty="0"/>
          </a:p>
          <a:p>
            <a:r>
              <a:rPr lang="en-US" dirty="0" smtClean="0"/>
              <a:t>Algorithm B:  </a:t>
            </a:r>
            <a:r>
              <a:rPr lang="en-US" dirty="0" smtClean="0">
                <a:solidFill>
                  <a:srgbClr val="00B050"/>
                </a:solidFill>
              </a:rPr>
              <a:t>3.3-3.4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3.7-3.9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3.1-3.3   4.1-4.4 </a:t>
            </a:r>
            <a:r>
              <a:rPr lang="en-US" dirty="0" smtClean="0"/>
              <a:t>….    0.94 hits</a:t>
            </a:r>
          </a:p>
          <a:p>
            <a:endParaRPr lang="en-US" dirty="0"/>
          </a:p>
          <a:p>
            <a:pPr algn="ctr"/>
            <a:r>
              <a:rPr lang="en-US" dirty="0" smtClean="0"/>
              <a:t>B is closer to 0.95 and hence wins.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1067" y="2917758"/>
            <a:ext cx="7924800" cy="2362200"/>
            <a:chOff x="531067" y="2917758"/>
            <a:chExt cx="7924800" cy="2362200"/>
          </a:xfrm>
        </p:grpSpPr>
        <p:grpSp>
          <p:nvGrpSpPr>
            <p:cNvPr id="28" name="Group 27"/>
            <p:cNvGrpSpPr/>
            <p:nvPr/>
          </p:nvGrpSpPr>
          <p:grpSpPr>
            <a:xfrm>
              <a:off x="531067" y="2917758"/>
              <a:ext cx="7924800" cy="2362200"/>
              <a:chOff x="609600" y="3124200"/>
              <a:chExt cx="7924800" cy="2362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09600" y="3124200"/>
                <a:ext cx="7924800" cy="2362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1143000" y="3429000"/>
                <a:ext cx="228600" cy="228600"/>
              </a:xfrm>
              <a:prstGeom prst="star5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1508449" y="3429000"/>
                <a:ext cx="228600" cy="228600"/>
              </a:xfrm>
              <a:prstGeom prst="star5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1904222" y="3429000"/>
                <a:ext cx="228600" cy="228600"/>
              </a:xfrm>
              <a:prstGeom prst="star5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2286000" y="3429000"/>
                <a:ext cx="228600" cy="228600"/>
              </a:xfrm>
              <a:prstGeom prst="star5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24200" y="3429000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 am 95% sure that this is your rating</a:t>
                </a:r>
                <a:endParaRPr lang="en-US" dirty="0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1136779" y="4066592"/>
                <a:ext cx="228600" cy="228600"/>
              </a:xfrm>
              <a:prstGeom prst="star5">
                <a:avLst/>
              </a:prstGeom>
              <a:noFill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1502228" y="4066592"/>
                <a:ext cx="228600" cy="228600"/>
              </a:xfrm>
              <a:prstGeom prst="star5">
                <a:avLst/>
              </a:prstGeom>
              <a:noFill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1898001" y="4066592"/>
                <a:ext cx="228600" cy="228600"/>
              </a:xfrm>
              <a:prstGeom prst="star5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/>
                  </a:gs>
                </a:gsLst>
                <a:lin ang="0" scaled="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2279779" y="4066592"/>
                <a:ext cx="228600" cy="228600"/>
              </a:xfrm>
              <a:prstGeom prst="star5">
                <a:avLst/>
              </a:prstGeom>
              <a:solidFill>
                <a:schemeClr val="accent2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2628900" y="4066592"/>
                <a:ext cx="228600" cy="228600"/>
              </a:xfrm>
              <a:prstGeom prst="star5">
                <a:avLst/>
              </a:pr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7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24200" y="4066592"/>
                <a:ext cx="525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Your predicted rating is between 3.8 and 4.6</a:t>
                </a:r>
                <a:endParaRPr lang="en-US" dirty="0"/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1898001" y="4724400"/>
                <a:ext cx="228600" cy="228600"/>
              </a:xfrm>
              <a:prstGeom prst="star5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20000"/>
                      <a:lumOff val="8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2628900" y="4732953"/>
                <a:ext cx="228600" cy="228600"/>
              </a:xfrm>
              <a:prstGeom prst="star5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3000">
                    <a:schemeClr val="accent3">
                      <a:lumMod val="20000"/>
                      <a:lumOff val="80000"/>
                    </a:schemeClr>
                  </a:gs>
                  <a:gs pos="77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2279779" y="4724400"/>
                <a:ext cx="228600" cy="228600"/>
              </a:xfrm>
              <a:prstGeom prst="star5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31000">
                    <a:schemeClr val="accent3">
                      <a:lumMod val="20000"/>
                      <a:lumOff val="80000"/>
                    </a:schemeClr>
                  </a:gs>
                  <a:gs pos="52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1130559" y="4732953"/>
                <a:ext cx="228600" cy="228600"/>
              </a:xfrm>
              <a:prstGeom prst="star5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88000">
                    <a:schemeClr val="accent3">
                      <a:lumMod val="20000"/>
                      <a:lumOff val="80000"/>
                    </a:schemeClr>
                  </a:gs>
                  <a:gs pos="91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1508449" y="4732953"/>
                <a:ext cx="228600" cy="228600"/>
              </a:xfrm>
              <a:prstGeom prst="star5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78000">
                    <a:schemeClr val="accent3">
                      <a:lumMod val="20000"/>
                      <a:lumOff val="80000"/>
                    </a:schemeClr>
                  </a:gs>
                  <a:gs pos="87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24200" y="4662587"/>
                <a:ext cx="525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You are that likely to rate this item with this score </a:t>
                </a:r>
                <a:endParaRPr lang="en-US" dirty="0"/>
              </a:p>
            </p:txBody>
          </p:sp>
        </p:grpSp>
        <p:sp>
          <p:nvSpPr>
            <p:cNvPr id="29" name="5-Point Star 28"/>
            <p:cNvSpPr/>
            <p:nvPr/>
          </p:nvSpPr>
          <p:spPr>
            <a:xfrm>
              <a:off x="2570872" y="3228536"/>
              <a:ext cx="228600" cy="228600"/>
            </a:xfrm>
            <a:prstGeom prst="star5">
              <a:avLst/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5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Filtering: removing recommendations with low confidence</a:t>
            </a:r>
          </a:p>
          <a:p>
            <a:r>
              <a:rPr lang="en-US" dirty="0" smtClean="0"/>
              <a:t>Tradeoff with coverage</a:t>
            </a:r>
          </a:p>
          <a:p>
            <a:r>
              <a:rPr lang="en-US" dirty="0" smtClean="0"/>
              <a:t>We can compute curves comparing accuracy to coverage given different filtering thresholds.</a:t>
            </a:r>
          </a:p>
          <a:p>
            <a:r>
              <a:rPr lang="en-US" dirty="0" smtClean="0"/>
              <a:t>Confidence can be measured in offline tests.</a:t>
            </a:r>
          </a:p>
          <a:p>
            <a:r>
              <a:rPr lang="en-US" dirty="0" smtClean="0"/>
              <a:t>User / online tests can be used mostly to evaluate how users respond to confidence reports, not the accuracy of confidence estimates.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45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user’s trust in the system.</a:t>
            </a:r>
          </a:p>
          <a:p>
            <a:r>
              <a:rPr lang="en-US" dirty="0" smtClean="0"/>
              <a:t>Cannot be evaluated offline.</a:t>
            </a:r>
          </a:p>
          <a:p>
            <a:r>
              <a:rPr lang="en-US" dirty="0" smtClean="0"/>
              <a:t>User studies – we can ask the users whether they find the recommendations reasonable.</a:t>
            </a:r>
          </a:p>
          <a:p>
            <a:r>
              <a:rPr lang="en-US" dirty="0" smtClean="0"/>
              <a:t>Online test – we can assume that the number of recommendations that were followed is associated with user’s trust in the system.</a:t>
            </a:r>
          </a:p>
          <a:p>
            <a:r>
              <a:rPr lang="en-US" dirty="0" smtClean="0"/>
              <a:t>Difficult to separate trust from other factors of user satisfaction, and measure it accurately.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pic>
        <p:nvPicPr>
          <p:cNvPr id="1638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345792" cy="13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990600"/>
            <a:ext cx="1345792" cy="1373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029200" y="136849"/>
            <a:ext cx="4114800" cy="7620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hey say that I’ll like it – it sounds about right!</a:t>
            </a:r>
            <a:endParaRPr lang="en-US" sz="1200" dirty="0"/>
          </a:p>
        </p:txBody>
      </p:sp>
      <p:sp>
        <p:nvSpPr>
          <p:cNvPr id="10" name="Cloud Callout 9"/>
          <p:cNvSpPr/>
          <p:nvPr/>
        </p:nvSpPr>
        <p:spPr>
          <a:xfrm flipH="1">
            <a:off x="3313922" y="5487543"/>
            <a:ext cx="4267200" cy="7620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hey say that I’ll like it – they’re just guessing!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4201108"/>
            <a:ext cx="8603271" cy="21996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Novel recommendations are items that the user is unaware of.</a:t>
            </a:r>
          </a:p>
          <a:p>
            <a:r>
              <a:rPr lang="en-US" dirty="0" smtClean="0"/>
              <a:t>Problem: difficult to measure because users do not report all items they are aware of.</a:t>
            </a:r>
          </a:p>
          <a:p>
            <a:r>
              <a:rPr lang="en-US" dirty="0" smtClean="0"/>
              <a:t>User study: we can ask users whether they are familiar with a recommended item.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4170784"/>
            <a:ext cx="8374671" cy="1524000"/>
            <a:chOff x="533400" y="4170784"/>
            <a:chExt cx="8374671" cy="1524000"/>
          </a:xfrm>
        </p:grpSpPr>
        <p:sp>
          <p:nvSpPr>
            <p:cNvPr id="12" name="Left Arrow 11"/>
            <p:cNvSpPr/>
            <p:nvPr/>
          </p:nvSpPr>
          <p:spPr>
            <a:xfrm rot="10800000">
              <a:off x="7162801" y="5257799"/>
              <a:ext cx="476839" cy="228600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1809161" y="4410269"/>
              <a:ext cx="476839" cy="228600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170784"/>
              <a:ext cx="1123361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191000"/>
              <a:ext cx="1135671" cy="1503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286000" y="4201108"/>
              <a:ext cx="3388567" cy="6655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Totally useless – like I didn’t know about this movie!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5029200"/>
              <a:ext cx="3733800" cy="6655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love Bruce Willis – I didn’t know that he has a new movie!</a:t>
              </a:r>
              <a:endParaRPr lang="en-US" dirty="0"/>
            </a:p>
          </p:txBody>
        </p:sp>
      </p:grpSp>
      <p:pic>
        <p:nvPicPr>
          <p:cNvPr id="16" name="Picture 2" descr="The Shawshank Redemption">
            <a:hlinkClick r:id="rId4" tooltip="The Shawshank Redemp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48" y="4980401"/>
            <a:ext cx="86115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ulp Fiction">
            <a:hlinkClick r:id="rId6" tooltip="Pulp Fi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83636"/>
            <a:ext cx="88199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Goodfellas">
            <a:hlinkClick r:id="rId8" tooltip="Goodfellas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980401"/>
            <a:ext cx="90647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Fight Club">
            <a:hlinkClick r:id="rId10" tooltip="Fight Club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966205"/>
            <a:ext cx="9545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Psycho">
            <a:hlinkClick r:id="rId12" tooltip="Psycho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00" y="4983636"/>
            <a:ext cx="818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The Usual Suspects">
            <a:hlinkClick r:id="rId14" tooltip="The Usual Suspects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4" y="4970875"/>
            <a:ext cx="8459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The Silence of the Lambs">
            <a:hlinkClick r:id="rId16" tooltip="The Silence of the Lambs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8" y="4988400"/>
            <a:ext cx="85208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341706" y="4932784"/>
            <a:ext cx="0" cy="1592424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199" y="4343400"/>
            <a:ext cx="788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Simulating novelty offline</a:t>
            </a:r>
            <a:r>
              <a:rPr lang="en-US" dirty="0" smtClean="0"/>
              <a:t>: hide some items that were rated in the past. The system gets reward only for predicting future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movie recommender system</a:t>
                </a:r>
              </a:p>
              <a:p>
                <a:pPr lvl="1"/>
                <a:r>
                  <a:rPr lang="en-US" dirty="0" smtClean="0"/>
                  <a:t>Studies indicate that users tend not to report movies that they were indifferent to (3 stars)</a:t>
                </a:r>
              </a:p>
              <a:p>
                <a:pPr lvl="1"/>
                <a:r>
                  <a:rPr lang="en-US" dirty="0" smtClean="0"/>
                  <a:t>We hide a rating prior to the cutoff point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−3|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do not give any credit for predicting these hidden items.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Novelty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56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assume that popular items are known</a:t>
            </a:r>
          </a:p>
          <a:p>
            <a:pPr lvl="1"/>
            <a:r>
              <a:rPr lang="en-US" dirty="0" smtClean="0"/>
              <a:t>Give higher scores to properly predicting unpopular items.</a:t>
            </a:r>
          </a:p>
          <a:p>
            <a:r>
              <a:rPr lang="en-US" dirty="0" smtClean="0"/>
              <a:t>We can try to capture the information in a recommendation</a:t>
            </a:r>
          </a:p>
          <a:p>
            <a:pPr lvl="1"/>
            <a:r>
              <a:rPr lang="en-US" dirty="0" smtClean="0"/>
              <a:t>Multiply the utility (rating) by an information measurement.</a:t>
            </a:r>
          </a:p>
          <a:p>
            <a:pPr lvl="1"/>
            <a:r>
              <a:rPr lang="en-US" dirty="0" smtClean="0"/>
              <a:t>Can use conditional entropy given the user profile.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Novelty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3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36302"/>
            <a:ext cx="1905000" cy="21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36302"/>
            <a:ext cx="3101014" cy="21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4046376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3100" y="4175833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4160282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1" name="Picture 5" descr="C:\Users\shanigu\AppData\Local\Microsoft\Windows\Temporary Internet Files\Content.IE5\A8UCOUGJ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28" y="416705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hanigu\AppData\Local\Microsoft\Windows\Temporary Internet Files\Content.IE5\I71Q8I39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52" y="4311915"/>
            <a:ext cx="620064" cy="6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shanigu\AppData\Local\Microsoft\Windows\Temporary Internet Files\Content.IE5\A8UCOUGJ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44" y="4266084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the recommendation help the user?</a:t>
            </a:r>
          </a:p>
          <a:p>
            <a:pPr lvl="1"/>
            <a:r>
              <a:rPr lang="en-US" dirty="0" smtClean="0"/>
              <a:t>Can Netflix identify good movies for me?</a:t>
            </a:r>
          </a:p>
          <a:p>
            <a:pPr lvl="1"/>
            <a:r>
              <a:rPr lang="en-US" dirty="0" smtClean="0"/>
              <a:t>Can Amazon recommend a book that I would enjoy reading?</a:t>
            </a:r>
          </a:p>
          <a:p>
            <a:pPr lvl="1"/>
            <a:r>
              <a:rPr lang="en-US" dirty="0" smtClean="0"/>
              <a:t>Can CNN recommend additional interesting stories?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Oriented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surprising are the successful recommendations.</a:t>
            </a:r>
          </a:p>
          <a:p>
            <a:r>
              <a:rPr lang="en-US" dirty="0" smtClean="0"/>
              <a:t>Alternative definition - the amount of new information in a recommendation.</a:t>
            </a:r>
          </a:p>
          <a:p>
            <a:pPr lvl="1"/>
            <a:r>
              <a:rPr lang="en-US" dirty="0" smtClean="0"/>
              <a:t>Assume a distance metric between pairs of items</a:t>
            </a:r>
          </a:p>
          <a:p>
            <a:pPr lvl="2"/>
            <a:r>
              <a:rPr lang="en-US" dirty="0" smtClean="0"/>
              <a:t>E.g. based on content.</a:t>
            </a:r>
          </a:p>
          <a:p>
            <a:pPr lvl="1"/>
            <a:r>
              <a:rPr lang="en-US" dirty="0" smtClean="0"/>
              <a:t>Score a successful recommendation based on how far it is from the known items in the user’s profile.</a:t>
            </a:r>
          </a:p>
          <a:p>
            <a:r>
              <a:rPr lang="en-US" dirty="0" smtClean="0"/>
              <a:t>In online tests and user studies it is important to check serendipity over time</a:t>
            </a:r>
          </a:p>
          <a:p>
            <a:pPr lvl="1"/>
            <a:r>
              <a:rPr lang="en-US" dirty="0" smtClean="0"/>
              <a:t>Users might initially find the surprising recommendations interesting</a:t>
            </a:r>
          </a:p>
          <a:p>
            <a:pPr lvl="1"/>
            <a:r>
              <a:rPr lang="en-US" dirty="0" smtClean="0"/>
              <a:t>After choosing such surprising items they may be disappointed</a:t>
            </a:r>
          </a:p>
          <a:p>
            <a:pPr lvl="1"/>
            <a:r>
              <a:rPr lang="en-US" dirty="0" smtClean="0"/>
              <a:t>After a while users stop trusting in the system.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Serendipity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819400"/>
            <a:ext cx="8374671" cy="3467099"/>
            <a:chOff x="457200" y="2819400"/>
            <a:chExt cx="8374671" cy="3467099"/>
          </a:xfrm>
        </p:grpSpPr>
        <p:sp>
          <p:nvSpPr>
            <p:cNvPr id="14" name="Left Arrow 13"/>
            <p:cNvSpPr/>
            <p:nvPr/>
          </p:nvSpPr>
          <p:spPr>
            <a:xfrm rot="10800000">
              <a:off x="5791200" y="5376862"/>
              <a:ext cx="533400" cy="228600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7200" y="2819400"/>
              <a:ext cx="8374671" cy="1524000"/>
              <a:chOff x="533400" y="4170784"/>
              <a:chExt cx="8374671" cy="1524000"/>
            </a:xfrm>
          </p:grpSpPr>
          <p:sp>
            <p:nvSpPr>
              <p:cNvPr id="7" name="Left Arrow 6"/>
              <p:cNvSpPr/>
              <p:nvPr/>
            </p:nvSpPr>
            <p:spPr>
              <a:xfrm rot="10800000">
                <a:off x="7162801" y="5257799"/>
                <a:ext cx="476839" cy="228600"/>
              </a:xfrm>
              <a:prstGeom prst="lef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 Arrow 7"/>
              <p:cNvSpPr/>
              <p:nvPr/>
            </p:nvSpPr>
            <p:spPr>
              <a:xfrm>
                <a:off x="1809161" y="4410269"/>
                <a:ext cx="476839" cy="228600"/>
              </a:xfrm>
              <a:prstGeom prst="lef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4170784"/>
                <a:ext cx="1123361" cy="1524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4191000"/>
                <a:ext cx="1135671" cy="1503784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pic>
          <p:sp>
            <p:nvSpPr>
              <p:cNvPr id="11" name="Rectangle 10"/>
              <p:cNvSpPr/>
              <p:nvPr/>
            </p:nvSpPr>
            <p:spPr>
              <a:xfrm>
                <a:off x="2286000" y="4201108"/>
                <a:ext cx="3388567" cy="6655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Totally useless – like I didn’t know about this movie!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29000" y="5029200"/>
                <a:ext cx="3733800" cy="6655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 love Bruce Willis – this is an obvious recommendation!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514600" y="5029497"/>
              <a:ext cx="3276600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I usually don’t like TV series, but this turned out to be really good!</a:t>
              </a:r>
              <a:endParaRPr lang="en-US" dirty="0"/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087" y="4467224"/>
              <a:ext cx="1343025" cy="181927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701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book recommendation</a:t>
                </a:r>
              </a:p>
              <a:p>
                <a:r>
                  <a:rPr lang="en-US" dirty="0" smtClean="0"/>
                  <a:t>Distance of a book b from a set B of books:</a:t>
                </a:r>
              </a:p>
              <a:p>
                <a:pPr lvl="1"/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B,w</a:t>
                </a:r>
                <a:r>
                  <a:rPr lang="en-US" dirty="0" smtClean="0"/>
                  <a:t> – the number of books in B written by author w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max</a:t>
                </a:r>
                <a:r>
                  <a:rPr lang="en-US" baseline="-25000" dirty="0" err="1" smtClean="0"/>
                  <a:t>w</a:t>
                </a:r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B,w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We partition users purchases into a hidden set that should be recommended, and an observed set.</a:t>
                </a:r>
              </a:p>
              <a:p>
                <a:r>
                  <a:rPr lang="en-US" dirty="0" smtClean="0"/>
                  <a:t>Algorithms get a score d(</a:t>
                </a:r>
                <a:r>
                  <a:rPr lang="en-US" dirty="0" err="1" smtClean="0"/>
                  <a:t>b,B</a:t>
                </a:r>
                <a:r>
                  <a:rPr lang="en-US" dirty="0" smtClean="0"/>
                  <a:t>) for every successful recommendation.</a:t>
                </a:r>
              </a:p>
              <a:p>
                <a:r>
                  <a:rPr lang="en-US" dirty="0" smtClean="0"/>
                  <a:t>We prefer the algorithm that has the highest score.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229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Serendipity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4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is the opposite of similarity.</a:t>
            </a:r>
          </a:p>
          <a:p>
            <a:r>
              <a:rPr lang="en-US" dirty="0" smtClean="0"/>
              <a:t>We assume that an item-item similarity metric is given.</a:t>
            </a:r>
          </a:p>
          <a:p>
            <a:pPr lvl="1"/>
            <a:r>
              <a:rPr lang="en-US" dirty="0" smtClean="0"/>
              <a:t>It is possible for the algorithm and the evaluation metric to use different similarity measurements (e.g. the algorithm’s metric can be a fast approximation).</a:t>
            </a:r>
          </a:p>
          <a:p>
            <a:r>
              <a:rPr lang="en-US" dirty="0" smtClean="0"/>
              <a:t>Diversity of a set of items:</a:t>
            </a:r>
          </a:p>
          <a:p>
            <a:pPr lvl="1"/>
            <a:r>
              <a:rPr lang="en-US" dirty="0" smtClean="0"/>
              <a:t>The diversity of the most similar pairs.</a:t>
            </a:r>
          </a:p>
          <a:p>
            <a:pPr lvl="1"/>
            <a:r>
              <a:rPr lang="en-US" dirty="0" smtClean="0"/>
              <a:t>The average diversity of all pairs.</a:t>
            </a:r>
          </a:p>
          <a:p>
            <a:r>
              <a:rPr lang="en-US" dirty="0" smtClean="0"/>
              <a:t>Tradeoff with accuracy.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1981200"/>
            <a:ext cx="5943600" cy="441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011922"/>
            <a:ext cx="808929" cy="11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3036320"/>
            <a:ext cx="818122" cy="11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4145488"/>
            <a:ext cx="808929" cy="112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94" y="5229601"/>
            <a:ext cx="827314" cy="10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2743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Bruce Willis, but all these movies are almost the same!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35249"/>
            <a:ext cx="808929" cy="11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093572"/>
            <a:ext cx="808929" cy="109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5258044"/>
            <a:ext cx="808929" cy="10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158493"/>
            <a:ext cx="803331" cy="107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00400" y="4347155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list is more to my liking – I can decide whether I want a thriller, a drama, a comedy, or a feel-good movie!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6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Example: book recommendation</a:t>
            </a:r>
          </a:p>
          <a:p>
            <a:r>
              <a:rPr lang="en-US" dirty="0" smtClean="0"/>
              <a:t>Distance metric based on content data</a:t>
            </a:r>
          </a:p>
          <a:p>
            <a:pPr lvl="1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Genre</a:t>
            </a:r>
          </a:p>
          <a:p>
            <a:r>
              <a:rPr lang="en-US" dirty="0" smtClean="0"/>
              <a:t>We use the average distance between all pairs in the list as a list diversity level.</a:t>
            </a:r>
          </a:p>
          <a:p>
            <a:r>
              <a:rPr lang="en-US" dirty="0" smtClean="0"/>
              <a:t>System allows 5 recommendations</a:t>
            </a:r>
          </a:p>
          <a:p>
            <a:r>
              <a:rPr lang="en-US" dirty="0" smtClean="0"/>
              <a:t>The candidate algorithms have tunable diversity levels</a:t>
            </a:r>
          </a:p>
          <a:p>
            <a:r>
              <a:rPr lang="en-US" dirty="0" smtClean="0"/>
              <a:t>We plot Precision@5 vs. diversity for the various algorithms.</a:t>
            </a:r>
          </a:p>
          <a:p>
            <a:r>
              <a:rPr lang="en-US" dirty="0" smtClean="0"/>
              <a:t>We prefer the algorithm with the dominating curve.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53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e-commerce websites use recommender systems to enhance revenue.</a:t>
            </a:r>
          </a:p>
          <a:p>
            <a:r>
              <a:rPr lang="en-US" dirty="0" smtClean="0"/>
              <a:t>We can evaluate the recommendation on the increase in sales.</a:t>
            </a:r>
          </a:p>
          <a:p>
            <a:r>
              <a:rPr lang="en-US" dirty="0" smtClean="0"/>
              <a:t>Measuring the utility of the recommendation to the website is straight-forward.</a:t>
            </a:r>
          </a:p>
          <a:p>
            <a:r>
              <a:rPr lang="en-US" dirty="0" smtClean="0"/>
              <a:t>Measuring the utility of the recommendation to users is difficult.</a:t>
            </a:r>
          </a:p>
          <a:p>
            <a:pPr lvl="1"/>
            <a:r>
              <a:rPr lang="en-US" dirty="0" smtClean="0"/>
              <a:t>Difficult to elicit user utilities.</a:t>
            </a:r>
          </a:p>
          <a:p>
            <a:pPr lvl="1"/>
            <a:r>
              <a:rPr lang="en-US" dirty="0" smtClean="0"/>
              <a:t>Difficult to model user’s utilities.</a:t>
            </a:r>
          </a:p>
          <a:p>
            <a:pPr lvl="1"/>
            <a:r>
              <a:rPr lang="en-US" dirty="0" smtClean="0"/>
              <a:t>Difficult to aggregate utilities across users.</a:t>
            </a:r>
          </a:p>
          <a:p>
            <a:pPr lvl="1"/>
            <a:r>
              <a:rPr lang="en-US" dirty="0" smtClean="0"/>
              <a:t>E.g. the value of money changes from person to person.</a:t>
            </a:r>
          </a:p>
          <a:p>
            <a:pPr lvl="1"/>
            <a:r>
              <a:rPr lang="en-US" dirty="0" smtClean="0"/>
              <a:t>E.g. users view 4 star ratings differently.</a:t>
            </a:r>
          </a:p>
          <a:p>
            <a:r>
              <a:rPr lang="en-US" dirty="0" smtClean="0"/>
              <a:t>Negative utilities</a:t>
            </a:r>
          </a:p>
          <a:p>
            <a:pPr lvl="1"/>
            <a:r>
              <a:rPr lang="en-US" dirty="0" smtClean="0"/>
              <a:t>Punish the system for bad (e.g. offensive) recommendations.</a:t>
            </a:r>
          </a:p>
          <a:p>
            <a:pPr lvl="1"/>
            <a:r>
              <a:rPr lang="en-US" dirty="0" smtClean="0"/>
              <a:t>Cost of a recommendation.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typically want to maximize the expected utility of a recommendation.</a:t>
            </a:r>
          </a:p>
          <a:p>
            <a:r>
              <a:rPr lang="en-US" dirty="0" smtClean="0"/>
              <a:t>Offline: we can evaluate the average utility of successful recommendations.</a:t>
            </a:r>
          </a:p>
          <a:p>
            <a:pPr lvl="1"/>
            <a:r>
              <a:rPr lang="en-US" dirty="0" smtClean="0"/>
              <a:t>An estimation of the expected utility.</a:t>
            </a:r>
          </a:p>
          <a:p>
            <a:pPr lvl="1"/>
            <a:r>
              <a:rPr lang="en-US" dirty="0" smtClean="0"/>
              <a:t>Can add the cost of all recommendations (successful or not).</a:t>
            </a:r>
          </a:p>
          <a:p>
            <a:r>
              <a:rPr lang="en-US" dirty="0" smtClean="0"/>
              <a:t>User studies / online: measure the utility with and without the recommendation system.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Utility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ctd</a:t>
            </a:r>
            <a:r>
              <a:rPr lang="en-US" sz="2200" dirty="0" smtClean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21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Recommendations can be associated with a risk</a:t>
                </a:r>
              </a:p>
              <a:p>
                <a:r>
                  <a:rPr lang="en-US" dirty="0" smtClean="0"/>
                  <a:t>We can use the variance on the results:</a:t>
                </a:r>
              </a:p>
              <a:p>
                <a:pPr lvl="1"/>
                <a:r>
                  <a:rPr lang="en-US" dirty="0" smtClean="0"/>
                  <a:t>Optimize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Risk-averse: q&lt;0</a:t>
                </a:r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Risk-seeking: q&gt;0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868680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e-commerce website that allows purchases to be returned at the expense of the </a:t>
            </a:r>
            <a:r>
              <a:rPr lang="en-US" dirty="0" smtClean="0"/>
              <a:t>website.</a:t>
            </a:r>
          </a:p>
          <a:p>
            <a:r>
              <a:rPr lang="en-US" dirty="0"/>
              <a:t>Recommending bad items incurs a cost of delivery (back and forth).</a:t>
            </a:r>
          </a:p>
          <a:p>
            <a:pPr lvl="1"/>
            <a:r>
              <a:rPr lang="en-US" dirty="0"/>
              <a:t>E.g. delivery price each way is $1.</a:t>
            </a:r>
          </a:p>
          <a:p>
            <a:pPr marL="0" lvl="1"/>
            <a:endParaRPr lang="en-US" dirty="0" smtClean="0"/>
          </a:p>
          <a:p>
            <a:pPr marL="0" lvl="1"/>
            <a:r>
              <a:rPr lang="en-US" dirty="0" smtClean="0"/>
              <a:t>Item </a:t>
            </a:r>
            <a:r>
              <a:rPr lang="en-US" dirty="0"/>
              <a:t>A: </a:t>
            </a:r>
            <a:r>
              <a:rPr lang="en-US" dirty="0" err="1"/>
              <a:t>pr</a:t>
            </a:r>
            <a:r>
              <a:rPr lang="en-US" dirty="0"/>
              <a:t>(satisfaction)=0.5, net profit $5, </a:t>
            </a:r>
            <a:r>
              <a:rPr lang="en-US" dirty="0" smtClean="0"/>
              <a:t>  E[A</a:t>
            </a:r>
            <a:r>
              <a:rPr lang="en-US" dirty="0"/>
              <a:t>] = -1+0.5X5+0.5X-1 = 1</a:t>
            </a:r>
          </a:p>
          <a:p>
            <a:pPr marL="0" lvl="1"/>
            <a:r>
              <a:rPr lang="en-US" dirty="0"/>
              <a:t>Item B: </a:t>
            </a:r>
            <a:r>
              <a:rPr lang="en-US" dirty="0" err="1"/>
              <a:t>pr</a:t>
            </a:r>
            <a:r>
              <a:rPr lang="en-US" dirty="0"/>
              <a:t>(satisfaction)=1, </a:t>
            </a:r>
            <a:r>
              <a:rPr lang="en-US" dirty="0" smtClean="0"/>
              <a:t>   net </a:t>
            </a:r>
            <a:r>
              <a:rPr lang="en-US" dirty="0"/>
              <a:t>profit $1.9, E[B</a:t>
            </a:r>
            <a:r>
              <a:rPr lang="en-US" dirty="0" smtClean="0"/>
              <a:t>]=  -1+1.9                  =</a:t>
            </a:r>
            <a:r>
              <a:rPr lang="en-US" dirty="0"/>
              <a:t>0.9</a:t>
            </a:r>
          </a:p>
          <a:p>
            <a:endParaRPr lang="en-US" dirty="0" smtClean="0"/>
          </a:p>
          <a:p>
            <a:r>
              <a:rPr lang="en-US" dirty="0" smtClean="0"/>
              <a:t>E[A] &gt; E[B], but the variance on A is much larger!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Stability to fake information.</a:t>
            </a:r>
          </a:p>
          <a:p>
            <a:r>
              <a:rPr lang="en-US" dirty="0" smtClean="0"/>
              <a:t>Measurements:</a:t>
            </a:r>
          </a:p>
          <a:p>
            <a:pPr lvl="1"/>
            <a:r>
              <a:rPr lang="en-US" dirty="0" smtClean="0"/>
              <a:t>Amount of fake information added to the system before changes are made.</a:t>
            </a:r>
          </a:p>
          <a:p>
            <a:pPr lvl="1"/>
            <a:r>
              <a:rPr lang="en-US" dirty="0" smtClean="0"/>
              <a:t>The cost of a successful attack.</a:t>
            </a:r>
          </a:p>
          <a:p>
            <a:r>
              <a:rPr lang="en-US" dirty="0" smtClean="0"/>
              <a:t>Sometimes can be analyzed theoretically.</a:t>
            </a:r>
          </a:p>
          <a:p>
            <a:r>
              <a:rPr lang="en-US" dirty="0" smtClean="0"/>
              <a:t>Simulating attacks is possible.</a:t>
            </a:r>
          </a:p>
          <a:p>
            <a:r>
              <a:rPr lang="en-US" dirty="0" smtClean="0"/>
              <a:t>Unlikely to use real attacks as an online test.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669" y="2057400"/>
            <a:ext cx="82296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Hotel X in a small town is ranked 5</a:t>
            </a:r>
            <a:r>
              <a:rPr lang="en-US" baseline="30000" dirty="0" smtClean="0"/>
              <a:t>th</a:t>
            </a:r>
            <a:r>
              <a:rPr lang="en-US" dirty="0" smtClean="0"/>
              <a:t> among the town’s hotels in an online traveling agency.</a:t>
            </a:r>
          </a:p>
          <a:p>
            <a:r>
              <a:rPr lang="en-US" dirty="0" smtClean="0"/>
              <a:t>The hotel owner wants to improve his rating.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 1 – work really hard, do a renovation, hire better staff, wait for customers to appreciate and rate your hotel.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 2 – cheat… Pretend to be a customer of the travel agency and: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Option 2.a – give high ratings to your hotel.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Option 2.b – trash the opponents.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Option 2.c – why not do both?!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Trends may shift over time:</a:t>
            </a:r>
          </a:p>
          <a:p>
            <a:pPr lvl="1"/>
            <a:r>
              <a:rPr lang="en-US" dirty="0" smtClean="0"/>
              <a:t>New items become interesting.</a:t>
            </a:r>
          </a:p>
          <a:p>
            <a:pPr lvl="1"/>
            <a:r>
              <a:rPr lang="en-US" dirty="0" smtClean="0"/>
              <a:t>Previously popular items become useless.</a:t>
            </a:r>
          </a:p>
          <a:p>
            <a:pPr lvl="1"/>
            <a:r>
              <a:rPr lang="en-US" dirty="0" smtClean="0"/>
              <a:t>Example: news websites</a:t>
            </a:r>
          </a:p>
          <a:p>
            <a:r>
              <a:rPr lang="en-US" dirty="0" smtClean="0"/>
              <a:t>We measure how fast the recommendation systems adapts to changes in items or trends.</a:t>
            </a:r>
          </a:p>
          <a:p>
            <a:r>
              <a:rPr lang="en-US" dirty="0" smtClean="0"/>
              <a:t>We can measure the amount of information required before an item is recommended.</a:t>
            </a:r>
          </a:p>
          <a:p>
            <a:r>
              <a:rPr lang="en-US" dirty="0" smtClean="0"/>
              <a:t>Tradeoff: faster adaptation may reduce accuracy.</a:t>
            </a:r>
          </a:p>
          <a:p>
            <a:r>
              <a:rPr lang="en-US" dirty="0" smtClean="0"/>
              <a:t>Adaptation to new data: how fast the system responds to new information provided by users.</a:t>
            </a:r>
          </a:p>
          <a:p>
            <a:r>
              <a:rPr lang="en-US" dirty="0" smtClean="0"/>
              <a:t>We can measure the difference in the recommendation lists before and after new information have been added.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Adaptivity</a:t>
            </a:r>
            <a:endParaRPr lang="en-US" dirty="0"/>
          </a:p>
        </p:txBody>
      </p:sp>
      <p:pic>
        <p:nvPicPr>
          <p:cNvPr id="21506" name="Picture 2" descr="File:Chameleon 2006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718388" cy="12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Important because recommender systems are designed to handle huge amounts of information.</a:t>
            </a:r>
          </a:p>
          <a:p>
            <a:r>
              <a:rPr lang="en-US" dirty="0" smtClean="0"/>
              <a:t>Typically measured by testing algorithms over growing datasets.</a:t>
            </a:r>
          </a:p>
          <a:p>
            <a:pPr lvl="1"/>
            <a:r>
              <a:rPr lang="en-US" dirty="0" smtClean="0"/>
              <a:t>Growing number of items.</a:t>
            </a:r>
          </a:p>
          <a:p>
            <a:pPr lvl="1"/>
            <a:r>
              <a:rPr lang="en-US" dirty="0" smtClean="0"/>
              <a:t>Growing number of users.</a:t>
            </a:r>
          </a:p>
          <a:p>
            <a:r>
              <a:rPr lang="en-US" dirty="0" smtClean="0"/>
              <a:t>Scalability factors:</a:t>
            </a:r>
          </a:p>
          <a:p>
            <a:pPr lvl="1"/>
            <a:r>
              <a:rPr lang="en-US" dirty="0" smtClean="0"/>
              <a:t>Computation power (e.g. for producing recommendation online).</a:t>
            </a:r>
          </a:p>
          <a:p>
            <a:pPr lvl="1"/>
            <a:r>
              <a:rPr lang="en-US" dirty="0" smtClean="0"/>
              <a:t>Memory (usually there is a tradeoff between memory and computation power).</a:t>
            </a:r>
          </a:p>
          <a:p>
            <a:r>
              <a:rPr lang="en-US" dirty="0" smtClean="0"/>
              <a:t>Measurable quantities</a:t>
            </a:r>
          </a:p>
          <a:p>
            <a:pPr lvl="1"/>
            <a:r>
              <a:rPr lang="en-US" dirty="0" smtClean="0"/>
              <a:t>Offline model construction time.</a:t>
            </a:r>
          </a:p>
          <a:p>
            <a:pPr lvl="1"/>
            <a:r>
              <a:rPr lang="en-US" dirty="0" smtClean="0"/>
              <a:t>Latency – the time from requesting a recommendation until the system responds.</a:t>
            </a:r>
          </a:p>
          <a:p>
            <a:pPr lvl="1"/>
            <a:r>
              <a:rPr lang="en-US" dirty="0" smtClean="0"/>
              <a:t>Throughput – the number of recommendations per time unit.</a:t>
            </a:r>
          </a:p>
          <a:p>
            <a:r>
              <a:rPr lang="en-US" dirty="0" smtClean="0"/>
              <a:t>Possible tradeoff: </a:t>
            </a:r>
          </a:p>
          <a:p>
            <a:pPr lvl="1"/>
            <a:r>
              <a:rPr lang="en-US" dirty="0" smtClean="0"/>
              <a:t>scalability vs. accuracy, scalability vs. </a:t>
            </a:r>
            <a:r>
              <a:rPr lang="en-US" dirty="0" err="1" smtClean="0"/>
              <a:t>adaptivity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Measuring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24196"/>
            <a:ext cx="1229642" cy="9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55"/>
            <a:ext cx="1229642" cy="9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03979"/>
            <a:ext cx="1229642" cy="9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44412"/>
            <a:ext cx="1229642" cy="9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the recommendation help the system?</a:t>
            </a:r>
          </a:p>
          <a:p>
            <a:pPr lvl="1"/>
            <a:r>
              <a:rPr lang="en-US" dirty="0" smtClean="0"/>
              <a:t>Will users continue to pay Netflix subscriptions?</a:t>
            </a:r>
          </a:p>
          <a:p>
            <a:pPr lvl="1"/>
            <a:r>
              <a:rPr lang="en-US" dirty="0" smtClean="0"/>
              <a:t>Will users buy more books on Amazon?</a:t>
            </a:r>
          </a:p>
          <a:p>
            <a:pPr lvl="1"/>
            <a:r>
              <a:rPr lang="en-US" dirty="0" smtClean="0"/>
              <a:t>Will users browse the CNN website more (and see more ads)?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1176" y="6278996"/>
            <a:ext cx="2350681" cy="365125"/>
          </a:xfrm>
        </p:spPr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3920" y="62642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Oriented Questions</a:t>
            </a:r>
            <a:endParaRPr lang="en-US" dirty="0"/>
          </a:p>
        </p:txBody>
      </p:sp>
      <p:pic>
        <p:nvPicPr>
          <p:cNvPr id="4103" name="Picture 7" descr="C:\Users\shanigu\AppData\Local\Microsoft\Windows\Temporary Internet Files\Content.IE5\A8UCOUGJ\MC900389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55" y="4252949"/>
            <a:ext cx="876910" cy="6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shanigu\AppData\Local\Microsoft\Windows\Temporary Internet Files\Content.IE5\A8UCOUGJ\MC900389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0" y="4052085"/>
            <a:ext cx="876910" cy="6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shanigu\AppData\Local\Microsoft\Windows\Temporary Internet Files\Content.IE5\A8UCOUGJ\MC900389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7" y="4038599"/>
            <a:ext cx="876910" cy="6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shanigu\AppData\Local\Microsoft\Windows\Temporary Internet Files\Content.IE5\A8UCOUGJ\MC900389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12" y="4419217"/>
            <a:ext cx="876910" cy="6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shanigu\AppData\Local\Microsoft\Windows\Temporary Internet Files\Content.IE5\A8UCOUGJ\MC900389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97" y="4543880"/>
            <a:ext cx="876910" cy="6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shanigu\AppData\Local\Microsoft\Windows\Temporary Internet Files\Content.IE5\A8UCOUGJ\MC900389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40" y="4038600"/>
            <a:ext cx="876910" cy="6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shanigu\AppData\Local\Microsoft\Windows\Temporary Internet Files\Content.IE5\A8UCOUGJ\MC900389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52" y="4354029"/>
            <a:ext cx="876910" cy="6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hanigu\AppData\Local\Microsoft\Windows\Temporary Internet Files\Content.IE5\I71Q8I39\MC9002321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1" y="4235843"/>
            <a:ext cx="775120" cy="7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shanigu\AppData\Local\Microsoft\Windows\Temporary Internet Files\Content.IE5\I71Q8I39\MC9002321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41" y="4388243"/>
            <a:ext cx="775120" cy="7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shanigu\AppData\Local\Microsoft\Windows\Temporary Internet Files\Content.IE5\I71Q8I39\MC9002321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61" y="4100549"/>
            <a:ext cx="775120" cy="7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shanigu\AppData\Local\Microsoft\Windows\Temporary Internet Files\Content.IE5\I71Q8I39\MC9002321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78" y="4457029"/>
            <a:ext cx="775120" cy="7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shanigu\AppData\Local\Microsoft\Windows\Temporary Internet Files\Content.IE5\I71Q8I39\MC9002321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81" y="4215136"/>
            <a:ext cx="775120" cy="7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shanigu\AppData\Local\Microsoft\Windows\Temporary Internet Files\Content.IE5\I71Q8I39\MC9002321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01" y="4419217"/>
            <a:ext cx="775120" cy="7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97" y="4143824"/>
            <a:ext cx="811330" cy="6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993">
            <a:off x="6524125" y="4223428"/>
            <a:ext cx="1868296" cy="6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6557">
            <a:off x="7428549" y="3800118"/>
            <a:ext cx="461151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1" y="4329125"/>
            <a:ext cx="2505519" cy="44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11" y="4223005"/>
            <a:ext cx="945742" cy="78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9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614843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876800"/>
            <a:ext cx="77724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Thank you for coming to this tutorial!</a:t>
            </a:r>
          </a:p>
          <a:p>
            <a:endParaRPr lang="en-US" sz="3200" dirty="0" smtClean="0"/>
          </a:p>
          <a:p>
            <a:r>
              <a:rPr lang="en-US" sz="2400" dirty="0" smtClean="0"/>
              <a:t>Read the </a:t>
            </a:r>
            <a:r>
              <a:rPr lang="en-US" sz="2400" dirty="0" err="1" smtClean="0"/>
              <a:t>RecSys</a:t>
            </a:r>
            <a:r>
              <a:rPr lang="en-US" sz="2400" dirty="0" smtClean="0"/>
              <a:t> handbook chapter for details.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6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199"/>
            <a:ext cx="4974342" cy="41981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– Time vs Reversed Time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82" y="1600199"/>
            <a:ext cx="4974343" cy="41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– Random vs Simple Random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4974342" cy="4198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1600200"/>
            <a:ext cx="5003533" cy="42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4974342" cy="41981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– Random vs Random&gt;50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00200"/>
            <a:ext cx="5029200" cy="42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– Given 5 vs All But 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4990322" cy="4211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678" y="1600200"/>
            <a:ext cx="4990322" cy="42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– Sensitivity to Train Size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3338046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295400"/>
            <a:ext cx="3305314" cy="2790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77" y="1295400"/>
            <a:ext cx="3283465" cy="277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7" y="4047588"/>
            <a:ext cx="3259552" cy="2752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757" y="4047588"/>
            <a:ext cx="3283465" cy="27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– Sensitivity to Train Size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3306264" cy="2791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32" y="1411018"/>
            <a:ext cx="3302465" cy="2788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14" y="1417638"/>
            <a:ext cx="3294624" cy="2781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" y="4131858"/>
            <a:ext cx="3196781" cy="2699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442" y="4131858"/>
            <a:ext cx="3215772" cy="27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Get answers to application-oriented questions!</a:t>
            </a:r>
          </a:p>
          <a:p>
            <a:endParaRPr lang="en-US" dirty="0" smtClean="0"/>
          </a:p>
          <a:p>
            <a:r>
              <a:rPr lang="en-US" sz="2500" dirty="0" smtClean="0"/>
              <a:t>To do so: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500" dirty="0" smtClean="0"/>
              <a:t>Identify the role of the recommendation system in the application. E.g. :</a:t>
            </a:r>
          </a:p>
          <a:p>
            <a:pPr lvl="2"/>
            <a:r>
              <a:rPr lang="en-US" dirty="0" smtClean="0"/>
              <a:t>Reduce user effort in reaching items of interest.</a:t>
            </a:r>
          </a:p>
          <a:p>
            <a:pPr lvl="2"/>
            <a:r>
              <a:rPr lang="en-US" dirty="0" smtClean="0"/>
              <a:t>Increase user time on the website.</a:t>
            </a:r>
          </a:p>
          <a:p>
            <a:pPr lvl="2"/>
            <a:r>
              <a:rPr lang="en-US" dirty="0" smtClean="0"/>
              <a:t>Increase total sales.</a:t>
            </a:r>
          </a:p>
          <a:p>
            <a:pPr lvl="2"/>
            <a:r>
              <a:rPr lang="en-US" dirty="0" smtClean="0"/>
              <a:t>Increase revenue.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Why should we evaluate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Evaluate?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47809</TotalTime>
  <Words>5155</Words>
  <Application>Microsoft Office PowerPoint</Application>
  <PresentationFormat>On-screen Show (4:3)</PresentationFormat>
  <Paragraphs>1016</Paragraphs>
  <Slides>86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Lucida Sans Unicode</vt:lpstr>
      <vt:lpstr>Verdana</vt:lpstr>
      <vt:lpstr>Calibri</vt:lpstr>
      <vt:lpstr>Wingdings 2</vt:lpstr>
      <vt:lpstr>Arial</vt:lpstr>
      <vt:lpstr>Cambria Math</vt:lpstr>
      <vt:lpstr>Wingdings 3</vt:lpstr>
      <vt:lpstr>Concourse</vt:lpstr>
      <vt:lpstr>Evaluating Recommendation Systems Tutorial, RecSys 2010</vt:lpstr>
      <vt:lpstr>Evaluating Recommendation Systems</vt:lpstr>
      <vt:lpstr>Recommendation Systems</vt:lpstr>
      <vt:lpstr>Outline</vt:lpstr>
      <vt:lpstr>Evaluation</vt:lpstr>
      <vt:lpstr>Why Should We Evaluate?</vt:lpstr>
      <vt:lpstr>Application Oriented Questions</vt:lpstr>
      <vt:lpstr>Application Oriented Questions</vt:lpstr>
      <vt:lpstr>Why Should We Evaluate?</vt:lpstr>
      <vt:lpstr>Why Should We Evaluate?</vt:lpstr>
      <vt:lpstr>The Selection Problem</vt:lpstr>
      <vt:lpstr>The Selection Problem (ctd.)</vt:lpstr>
      <vt:lpstr>The Selection Problem </vt:lpstr>
      <vt:lpstr>The Selection Problem (last slide – promise)</vt:lpstr>
      <vt:lpstr>Other Problems</vt:lpstr>
      <vt:lpstr>Common RecSys Tasks  [Gunawardana and Shani, 2009]</vt:lpstr>
      <vt:lpstr>Common RecSys Tasks  [Gunawardana and Shani, 2009]</vt:lpstr>
      <vt:lpstr>Common RecSys Tasks  [Gunawardana and Shani, 2009]</vt:lpstr>
      <vt:lpstr>Common RecSys Tasks  [Gunawardana and Shani, 2009]</vt:lpstr>
      <vt:lpstr>Ratings =? Preferences</vt:lpstr>
      <vt:lpstr>High Ratings ≠ High Usage</vt:lpstr>
      <vt:lpstr>Evaluating Success on the Task</vt:lpstr>
      <vt:lpstr>Outline</vt:lpstr>
      <vt:lpstr>Online Testing</vt:lpstr>
      <vt:lpstr>Online Testing</vt:lpstr>
      <vt:lpstr>Online Testing (ctd.)</vt:lpstr>
      <vt:lpstr>Online Testing (ctd.)</vt:lpstr>
      <vt:lpstr>User Studies</vt:lpstr>
      <vt:lpstr>User Studies</vt:lpstr>
      <vt:lpstr>User Studies (ctd.)</vt:lpstr>
      <vt:lpstr>User Studies (ctd.)</vt:lpstr>
      <vt:lpstr>Additional Considerations for User Studies and Online Testing</vt:lpstr>
      <vt:lpstr>Between vs. Within Subjects</vt:lpstr>
      <vt:lpstr>Simulations (Offline Testing)</vt:lpstr>
      <vt:lpstr>Simulations (Offline Testing) (ctd.)</vt:lpstr>
      <vt:lpstr>Simulations (Offline Testing) (ctd.)</vt:lpstr>
      <vt:lpstr>Guidelines for Simulations</vt:lpstr>
      <vt:lpstr>Splitting Options </vt:lpstr>
      <vt:lpstr>Splitting Options </vt:lpstr>
      <vt:lpstr>Splitting Options </vt:lpstr>
      <vt:lpstr>Random Splitting Protocol</vt:lpstr>
      <vt:lpstr>Random Splitting Protocol</vt:lpstr>
      <vt:lpstr>Model-based Simulations  [Mahmood and Ricci, 2007]</vt:lpstr>
      <vt:lpstr>Drawing Reliable Conclusions</vt:lpstr>
      <vt:lpstr>Drawing Reliable Conclusions</vt:lpstr>
      <vt:lpstr>Outline</vt:lpstr>
      <vt:lpstr>Measuring Performance</vt:lpstr>
      <vt:lpstr>User Preference</vt:lpstr>
      <vt:lpstr>Prediction Accuracy</vt:lpstr>
      <vt:lpstr>Rating Prediction Accuracy</vt:lpstr>
      <vt:lpstr>Usage Prediction Accuracy</vt:lpstr>
      <vt:lpstr>Precision-Recall vs. ROC</vt:lpstr>
      <vt:lpstr>Single Value Metrics for Usage Prediction</vt:lpstr>
      <vt:lpstr>Selecting the Proper Evaluation  Metric is Important!</vt:lpstr>
      <vt:lpstr>Ranking Prediction</vt:lpstr>
      <vt:lpstr>Utility-based Ranking</vt:lpstr>
      <vt:lpstr>Utility-based Ranking (ctd.)</vt:lpstr>
      <vt:lpstr>What To Measure Besides Accuracy</vt:lpstr>
      <vt:lpstr>Measuring Multiple Attributes</vt:lpstr>
      <vt:lpstr>User Space Coverage</vt:lpstr>
      <vt:lpstr>Item Space Coverage</vt:lpstr>
      <vt:lpstr>Sales Diversity</vt:lpstr>
      <vt:lpstr>Cold Start</vt:lpstr>
      <vt:lpstr>Confidence</vt:lpstr>
      <vt:lpstr>Confidence (ctd.)</vt:lpstr>
      <vt:lpstr>Trust</vt:lpstr>
      <vt:lpstr>Novelty</vt:lpstr>
      <vt:lpstr>Novelty (ctd.)</vt:lpstr>
      <vt:lpstr>Novelty (ctd.)</vt:lpstr>
      <vt:lpstr>Serendipity</vt:lpstr>
      <vt:lpstr>Serendipity (ctd.)</vt:lpstr>
      <vt:lpstr>Diversity</vt:lpstr>
      <vt:lpstr>Diversity (ctd.)</vt:lpstr>
      <vt:lpstr>Utility</vt:lpstr>
      <vt:lpstr>Utility (ctd.)</vt:lpstr>
      <vt:lpstr>Risk</vt:lpstr>
      <vt:lpstr>Robustness</vt:lpstr>
      <vt:lpstr>Adaptivity</vt:lpstr>
      <vt:lpstr>Scalability</vt:lpstr>
      <vt:lpstr>Conclusion</vt:lpstr>
      <vt:lpstr>Lab – Time vs Reversed Time</vt:lpstr>
      <vt:lpstr>Lab – Random vs Simple Random</vt:lpstr>
      <vt:lpstr>Lab – Random vs Random&gt;50</vt:lpstr>
      <vt:lpstr>Lab – Given 5 vs All But 5</vt:lpstr>
      <vt:lpstr>Lab – Sensitivity to Train Size</vt:lpstr>
      <vt:lpstr>Lab – Sensitivity to Train Size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Recommendation Systems</dc:title>
  <dc:creator>Shani Guy</dc:creator>
  <cp:lastModifiedBy>User</cp:lastModifiedBy>
  <cp:revision>573</cp:revision>
  <dcterms:created xsi:type="dcterms:W3CDTF">2006-08-16T00:00:00Z</dcterms:created>
  <dcterms:modified xsi:type="dcterms:W3CDTF">2017-08-23T06:16:58Z</dcterms:modified>
</cp:coreProperties>
</file>